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12" r:id="rId3"/>
    <p:sldId id="313" r:id="rId4"/>
    <p:sldId id="314" r:id="rId5"/>
    <p:sldId id="377" r:id="rId6"/>
    <p:sldId id="315" r:id="rId7"/>
    <p:sldId id="317" r:id="rId8"/>
    <p:sldId id="318" r:id="rId9"/>
    <p:sldId id="319" r:id="rId10"/>
    <p:sldId id="378" r:id="rId11"/>
    <p:sldId id="320" r:id="rId12"/>
    <p:sldId id="322" r:id="rId13"/>
    <p:sldId id="323" r:id="rId14"/>
    <p:sldId id="324" r:id="rId15"/>
    <p:sldId id="326" r:id="rId16"/>
    <p:sldId id="327" r:id="rId17"/>
    <p:sldId id="328" r:id="rId18"/>
    <p:sldId id="329" r:id="rId19"/>
    <p:sldId id="330" r:id="rId20"/>
    <p:sldId id="331" r:id="rId21"/>
    <p:sldId id="332" r:id="rId22"/>
    <p:sldId id="333" r:id="rId23"/>
    <p:sldId id="334" r:id="rId24"/>
    <p:sldId id="335" r:id="rId25"/>
    <p:sldId id="382" r:id="rId26"/>
    <p:sldId id="336" r:id="rId27"/>
    <p:sldId id="337" r:id="rId28"/>
    <p:sldId id="339" r:id="rId29"/>
    <p:sldId id="338" r:id="rId30"/>
    <p:sldId id="340" r:id="rId31"/>
    <p:sldId id="341" r:id="rId32"/>
    <p:sldId id="343" r:id="rId33"/>
    <p:sldId id="345" r:id="rId34"/>
    <p:sldId id="346" r:id="rId35"/>
    <p:sldId id="384" r:id="rId36"/>
    <p:sldId id="392" r:id="rId37"/>
    <p:sldId id="347" r:id="rId38"/>
    <p:sldId id="348" r:id="rId39"/>
    <p:sldId id="349" r:id="rId40"/>
    <p:sldId id="350" r:id="rId41"/>
    <p:sldId id="385" r:id="rId42"/>
    <p:sldId id="386" r:id="rId43"/>
    <p:sldId id="387" r:id="rId44"/>
    <p:sldId id="388" r:id="rId45"/>
    <p:sldId id="389" r:id="rId46"/>
    <p:sldId id="390" r:id="rId47"/>
    <p:sldId id="391" r:id="rId48"/>
    <p:sldId id="351" r:id="rId49"/>
    <p:sldId id="352" r:id="rId50"/>
    <p:sldId id="353" r:id="rId51"/>
    <p:sldId id="354" r:id="rId52"/>
    <p:sldId id="355" r:id="rId53"/>
    <p:sldId id="356" r:id="rId54"/>
    <p:sldId id="357" r:id="rId55"/>
    <p:sldId id="380" r:id="rId56"/>
    <p:sldId id="381" r:id="rId57"/>
    <p:sldId id="358" r:id="rId58"/>
    <p:sldId id="359" r:id="rId59"/>
    <p:sldId id="383" r:id="rId60"/>
    <p:sldId id="360" r:id="rId61"/>
    <p:sldId id="361" r:id="rId62"/>
    <p:sldId id="362" r:id="rId63"/>
    <p:sldId id="36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C6C3DE-5E2D-417C-BBE1-A7F9377DD0DB}" type="datetimeFigureOut">
              <a:rPr lang="en-US" smtClean="0"/>
              <a:t>25-Jan-22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4EB1E-D2F0-45FF-8BB0-8D84FF92CCC9}" type="slidenum">
              <a:rPr lang="en-US" smtClean="0"/>
              <a:t>‹#›</a:t>
            </a:fld>
            <a:endParaRPr lang="en-US"/>
          </a:p>
        </p:txBody>
      </p:sp>
    </p:spTree>
    <p:extLst>
      <p:ext uri="{BB962C8B-B14F-4D97-AF65-F5344CB8AC3E}">
        <p14:creationId xmlns:p14="http://schemas.microsoft.com/office/powerpoint/2010/main" val="237582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3068D11-6E83-4CB4-84CB-15BB6D9F5497}" type="datetimeFigureOut">
              <a:rPr lang="en-US" smtClean="0"/>
              <a:t>25-Jan-22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3128886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68D11-6E83-4CB4-84CB-15BB6D9F5497}" type="datetimeFigureOut">
              <a:rPr lang="en-US" smtClean="0"/>
              <a:t>25-Jan-22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3569793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68D11-6E83-4CB4-84CB-15BB6D9F5497}" type="datetimeFigureOut">
              <a:rPr lang="en-US" smtClean="0"/>
              <a:t>25-Jan-22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12751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3068D11-6E83-4CB4-84CB-15BB6D9F5497}" type="datetimeFigureOut">
              <a:rPr lang="en-US" smtClean="0"/>
              <a:t>25-Jan-22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128550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068D11-6E83-4CB4-84CB-15BB6D9F5497}" type="datetimeFigureOut">
              <a:rPr lang="en-US" smtClean="0"/>
              <a:t>25-Jan-22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2039283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3068D11-6E83-4CB4-84CB-15BB6D9F5497}" type="datetimeFigureOut">
              <a:rPr lang="en-US" smtClean="0"/>
              <a:t>25-Jan-22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712473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3068D11-6E83-4CB4-84CB-15BB6D9F5497}" type="datetimeFigureOut">
              <a:rPr lang="en-US" smtClean="0"/>
              <a:t>25-Jan-22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1211143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068D11-6E83-4CB4-84CB-15BB6D9F5497}" type="datetimeFigureOut">
              <a:rPr lang="en-US" smtClean="0"/>
              <a:t>25-Jan-22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161351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68D11-6E83-4CB4-84CB-15BB6D9F5497}" type="datetimeFigureOut">
              <a:rPr lang="en-US" smtClean="0"/>
              <a:t>25-Jan-22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22779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068D11-6E83-4CB4-84CB-15BB6D9F5497}" type="datetimeFigureOut">
              <a:rPr lang="en-US" smtClean="0"/>
              <a:t>25-Jan-22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2715204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068D11-6E83-4CB4-84CB-15BB6D9F5497}" type="datetimeFigureOut">
              <a:rPr lang="en-US" smtClean="0"/>
              <a:t>25-Jan-22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D5844-EA20-4604-8D58-79305B27ADA5}" type="slidenum">
              <a:rPr lang="en-US" smtClean="0"/>
              <a:t>‹#›</a:t>
            </a:fld>
            <a:endParaRPr lang="en-US"/>
          </a:p>
        </p:txBody>
      </p:sp>
    </p:spTree>
    <p:extLst>
      <p:ext uri="{BB962C8B-B14F-4D97-AF65-F5344CB8AC3E}">
        <p14:creationId xmlns:p14="http://schemas.microsoft.com/office/powerpoint/2010/main" val="3227399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68D11-6E83-4CB4-84CB-15BB6D9F5497}" type="datetimeFigureOut">
              <a:rPr lang="en-US" smtClean="0"/>
              <a:t>25-Jan-22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D5844-EA20-4604-8D58-79305B27ADA5}" type="slidenum">
              <a:rPr lang="en-US" smtClean="0"/>
              <a:t>‹#›</a:t>
            </a:fld>
            <a:endParaRPr lang="en-US"/>
          </a:p>
        </p:txBody>
      </p:sp>
    </p:spTree>
    <p:extLst>
      <p:ext uri="{BB962C8B-B14F-4D97-AF65-F5344CB8AC3E}">
        <p14:creationId xmlns:p14="http://schemas.microsoft.com/office/powerpoint/2010/main" val="4250142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List_of_Java_virtual_machin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watch?v=CLR0pq9dy4g&amp;t=2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is.upenn.edu/~cdmurphy/cit593/fall2012/pdf/lecture20-x86.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72352"/>
            <a:ext cx="9144000" cy="3397371"/>
          </a:xfrm>
        </p:spPr>
        <p:txBody>
          <a:bodyPr>
            <a:normAutofit/>
          </a:bodyPr>
          <a:lstStyle/>
          <a:p>
            <a:r>
              <a:rPr lang="en-US" altLang="zh-CN" sz="4400" dirty="0" smtClean="0">
                <a:latin typeface="Garamond" panose="02020404030301010803" pitchFamily="18" charset="0"/>
                <a:cs typeface="Times New Roman" pitchFamily="18" charset="0"/>
              </a:rPr>
              <a:t>Unit-I(2</a:t>
            </a:r>
            <a:r>
              <a:rPr lang="en-US" altLang="zh-CN" sz="4400" baseline="30000" dirty="0" smtClean="0">
                <a:latin typeface="Garamond" panose="02020404030301010803" pitchFamily="18" charset="0"/>
                <a:cs typeface="Times New Roman" pitchFamily="18" charset="0"/>
              </a:rPr>
              <a:t>nd</a:t>
            </a:r>
            <a:r>
              <a:rPr lang="en-US" altLang="zh-CN" sz="4400" dirty="0" smtClean="0">
                <a:latin typeface="Garamond" panose="02020404030301010803" pitchFamily="18" charset="0"/>
                <a:cs typeface="Times New Roman" pitchFamily="18" charset="0"/>
              </a:rPr>
              <a:t> Part): </a:t>
            </a:r>
            <a:r>
              <a:rPr lang="en-US" altLang="zh-CN" sz="4400" dirty="0">
                <a:latin typeface="Garamond" panose="02020404030301010803" pitchFamily="18" charset="0"/>
                <a:cs typeface="Times New Roman" pitchFamily="18" charset="0"/>
              </a:rPr>
              <a:t>Virtual Machines </a:t>
            </a:r>
            <a:r>
              <a:rPr lang="en-US" altLang="zh-CN" sz="4400" dirty="0" smtClean="0">
                <a:latin typeface="Garamond" panose="02020404030301010803" pitchFamily="18" charset="0"/>
                <a:cs typeface="Times New Roman" pitchFamily="18" charset="0"/>
              </a:rPr>
              <a:t>and Virtualization </a:t>
            </a:r>
            <a:r>
              <a:rPr lang="en-US" altLang="zh-CN" sz="4400" dirty="0">
                <a:latin typeface="Garamond" panose="02020404030301010803" pitchFamily="18" charset="0"/>
                <a:cs typeface="Times New Roman" pitchFamily="18" charset="0"/>
              </a:rPr>
              <a:t/>
            </a:r>
            <a:br>
              <a:rPr lang="en-US" altLang="zh-CN" sz="4400" dirty="0">
                <a:latin typeface="Garamond" panose="02020404030301010803" pitchFamily="18" charset="0"/>
                <a:cs typeface="Times New Roman" pitchFamily="18" charset="0"/>
              </a:rPr>
            </a:br>
            <a:r>
              <a:rPr lang="en-US" altLang="zh-CN" sz="4400" dirty="0">
                <a:latin typeface="Garamond" panose="02020404030301010803" pitchFamily="18" charset="0"/>
                <a:cs typeface="Times New Roman" pitchFamily="18" charset="0"/>
              </a:rPr>
              <a:t>          of Clusters and </a:t>
            </a:r>
            <a:r>
              <a:rPr lang="en-US" altLang="zh-CN" sz="4400" dirty="0" smtClean="0">
                <a:latin typeface="Garamond" panose="02020404030301010803" pitchFamily="18" charset="0"/>
                <a:cs typeface="Times New Roman" pitchFamily="18" charset="0"/>
              </a:rPr>
              <a:t>datacenters </a:t>
            </a:r>
            <a:br>
              <a:rPr lang="en-US" altLang="zh-CN" sz="4400" dirty="0" smtClean="0">
                <a:latin typeface="Garamond" panose="02020404030301010803" pitchFamily="18" charset="0"/>
                <a:cs typeface="Times New Roman" pitchFamily="18" charset="0"/>
              </a:rPr>
            </a:br>
            <a:r>
              <a:rPr lang="en-US" altLang="zh-CN" sz="3100" u="sng" dirty="0">
                <a:solidFill>
                  <a:srgbClr val="FF0000"/>
                </a:solidFill>
                <a:latin typeface="Garamond" panose="02020404030301010803" pitchFamily="18" charset="0"/>
                <a:cs typeface="Times New Roman" pitchFamily="18" charset="0"/>
              </a:rPr>
              <a:t>F</a:t>
            </a:r>
            <a:r>
              <a:rPr lang="en-US" altLang="zh-CN" sz="3100" u="sng" dirty="0" smtClean="0">
                <a:solidFill>
                  <a:srgbClr val="FF0000"/>
                </a:solidFill>
                <a:latin typeface="Garamond" panose="02020404030301010803" pitchFamily="18" charset="0"/>
                <a:cs typeface="Times New Roman" pitchFamily="18" charset="0"/>
              </a:rPr>
              <a:t>rom book: </a:t>
            </a:r>
            <a:r>
              <a:rPr lang="en-US" altLang="zh-CN" sz="3100" u="sng" dirty="0">
                <a:solidFill>
                  <a:srgbClr val="FF0000"/>
                </a:solidFill>
                <a:latin typeface="Garamond" panose="02020404030301010803" pitchFamily="18" charset="0"/>
                <a:cs typeface="Times New Roman" pitchFamily="18" charset="0"/>
              </a:rPr>
              <a:t>Distributed and Cloud Computing</a:t>
            </a:r>
            <a:br>
              <a:rPr lang="en-US" altLang="zh-CN" sz="3100" u="sng" dirty="0">
                <a:solidFill>
                  <a:srgbClr val="FF0000"/>
                </a:solidFill>
                <a:latin typeface="Garamond" panose="02020404030301010803" pitchFamily="18" charset="0"/>
                <a:cs typeface="Times New Roman" pitchFamily="18" charset="0"/>
              </a:rPr>
            </a:br>
            <a:r>
              <a:rPr lang="en-US" altLang="zh-CN" sz="2800" u="sng" dirty="0">
                <a:solidFill>
                  <a:srgbClr val="FF0000"/>
                </a:solidFill>
                <a:latin typeface="Garamond" panose="02020404030301010803" pitchFamily="18" charset="0"/>
                <a:cs typeface="Times New Roman" pitchFamily="18" charset="0"/>
              </a:rPr>
              <a:t>K. Hwang, G. Fox and J. </a:t>
            </a:r>
            <a:r>
              <a:rPr lang="en-US" altLang="zh-CN" sz="2800" u="sng" dirty="0" err="1" smtClean="0">
                <a:solidFill>
                  <a:srgbClr val="FF0000"/>
                </a:solidFill>
                <a:latin typeface="Garamond" panose="02020404030301010803" pitchFamily="18" charset="0"/>
                <a:cs typeface="Times New Roman" pitchFamily="18" charset="0"/>
              </a:rPr>
              <a:t>Dongarra</a:t>
            </a:r>
            <a:endParaRPr lang="en-US" sz="2800" u="sng" dirty="0">
              <a:solidFill>
                <a:srgbClr val="FF0000"/>
              </a:solidFill>
              <a:latin typeface="Garamond" panose="02020404030301010803" pitchFamily="18" charset="0"/>
            </a:endParaRPr>
          </a:p>
        </p:txBody>
      </p:sp>
      <p:sp>
        <p:nvSpPr>
          <p:cNvPr id="3" name="Subtitle 2"/>
          <p:cNvSpPr>
            <a:spLocks noGrp="1"/>
          </p:cNvSpPr>
          <p:nvPr>
            <p:ph type="subTitle" idx="1"/>
          </p:nvPr>
        </p:nvSpPr>
        <p:spPr>
          <a:xfrm>
            <a:off x="1524000" y="4141694"/>
            <a:ext cx="9144000" cy="1116106"/>
          </a:xfrm>
        </p:spPr>
        <p:txBody>
          <a:bodyPr/>
          <a:lstStyle/>
          <a:p>
            <a:endParaRPr lang="en-US" dirty="0">
              <a:latin typeface="Garamond" panose="02020404030301010803" pitchFamily="18" charset="0"/>
            </a:endParaRPr>
          </a:p>
        </p:txBody>
      </p:sp>
    </p:spTree>
    <p:extLst>
      <p:ext uri="{BB962C8B-B14F-4D97-AF65-F5344CB8AC3E}">
        <p14:creationId xmlns:p14="http://schemas.microsoft.com/office/powerpoint/2010/main" val="4251663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of virtualization implementation</a:t>
            </a:r>
            <a:endParaRPr lang="en-IN" dirty="0"/>
          </a:p>
        </p:txBody>
      </p:sp>
      <p:sp>
        <p:nvSpPr>
          <p:cNvPr id="3" name="Content Placeholder 2"/>
          <p:cNvSpPr>
            <a:spLocks noGrp="1"/>
          </p:cNvSpPr>
          <p:nvPr>
            <p:ph idx="1"/>
          </p:nvPr>
        </p:nvSpPr>
        <p:spPr/>
        <p:txBody>
          <a:bodyPr/>
          <a:lstStyle/>
          <a:p>
            <a:pPr marL="514350" indent="-514350">
              <a:buAutoNum type="arabicParenR"/>
            </a:pPr>
            <a:r>
              <a:rPr lang="en-US" dirty="0" smtClean="0"/>
              <a:t>Application level : </a:t>
            </a:r>
            <a:r>
              <a:rPr lang="en-US" dirty="0"/>
              <a:t>Process </a:t>
            </a:r>
            <a:r>
              <a:rPr lang="en-US" dirty="0" smtClean="0"/>
              <a:t>level virtualization (HLL) high level language .</a:t>
            </a:r>
          </a:p>
          <a:p>
            <a:pPr marL="514350" indent="-514350">
              <a:buAutoNum type="arabicParenR"/>
            </a:pPr>
            <a:r>
              <a:rPr lang="en-US" dirty="0"/>
              <a:t> </a:t>
            </a:r>
            <a:r>
              <a:rPr lang="en-US" dirty="0" smtClean="0"/>
              <a:t>Library level : Virtual hosting environment for larger API hooks </a:t>
            </a:r>
          </a:p>
          <a:p>
            <a:pPr marL="514350" indent="-514350">
              <a:buAutoNum type="arabicParenR"/>
            </a:pPr>
            <a:r>
              <a:rPr lang="en-US" dirty="0"/>
              <a:t> </a:t>
            </a:r>
            <a:r>
              <a:rPr lang="en-US" dirty="0" smtClean="0"/>
              <a:t>OS level:- allocate large numbers of users</a:t>
            </a:r>
          </a:p>
          <a:p>
            <a:pPr marL="514350" indent="-514350">
              <a:buAutoNum type="arabicParenR"/>
            </a:pPr>
            <a:r>
              <a:rPr lang="en-US" dirty="0" smtClean="0"/>
              <a:t>HAL (H/w abstraction layer level): to virtualize the computer resources like its processor/memory and I/o devices.</a:t>
            </a:r>
          </a:p>
          <a:p>
            <a:pPr marL="514350" indent="-514350">
              <a:buAutoNum type="arabicParenR"/>
            </a:pPr>
            <a:r>
              <a:rPr lang="en-US" dirty="0"/>
              <a:t> </a:t>
            </a:r>
            <a:r>
              <a:rPr lang="en-US" dirty="0" smtClean="0"/>
              <a:t>ISA (Inst. set arch.): legacy binary code can be used.</a:t>
            </a:r>
            <a:endParaRPr lang="en-IN" dirty="0"/>
          </a:p>
        </p:txBody>
      </p:sp>
    </p:spTree>
    <p:extLst>
      <p:ext uri="{BB962C8B-B14F-4D97-AF65-F5344CB8AC3E}">
        <p14:creationId xmlns:p14="http://schemas.microsoft.com/office/powerpoint/2010/main" val="3522101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0299"/>
          </a:xfrm>
        </p:spPr>
        <p:txBody>
          <a:bodyPr>
            <a:normAutofit/>
          </a:bodyPr>
          <a:lstStyle/>
          <a:p>
            <a:r>
              <a:rPr lang="en-US" sz="3600" dirty="0" smtClean="0">
                <a:latin typeface="Garamond" panose="02020404030301010803" pitchFamily="18" charset="0"/>
              </a:rPr>
              <a:t>Virtualization at ISA (Instruction Set Architecture) level:</a:t>
            </a:r>
            <a:endParaRPr lang="en-US" sz="3600" dirty="0">
              <a:latin typeface="Garamond" panose="02020404030301010803" pitchFamily="18" charset="0"/>
            </a:endParaRPr>
          </a:p>
        </p:txBody>
      </p:sp>
      <p:sp>
        <p:nvSpPr>
          <p:cNvPr id="3" name="Content Placeholder 2"/>
          <p:cNvSpPr>
            <a:spLocks noGrp="1"/>
          </p:cNvSpPr>
          <p:nvPr>
            <p:ph idx="1"/>
          </p:nvPr>
        </p:nvSpPr>
        <p:spPr>
          <a:xfrm>
            <a:off x="838200" y="1169894"/>
            <a:ext cx="10515600" cy="5688106"/>
          </a:xfrm>
        </p:spPr>
        <p:txBody>
          <a:bodyPr>
            <a:normAutofit fontScale="55000" lnSpcReduction="20000"/>
          </a:bodyPr>
          <a:lstStyle/>
          <a:p>
            <a:pPr marL="342900" indent="-342900">
              <a:lnSpc>
                <a:spcPct val="140000"/>
              </a:lnSpc>
              <a:defRPr/>
            </a:pPr>
            <a:r>
              <a:rPr lang="en-US" dirty="0" smtClean="0">
                <a:latin typeface="Garamond" panose="02020404030301010803" pitchFamily="18" charset="0"/>
              </a:rPr>
              <a:t>At the ISA level, virtualization is performed by emulating a given ISA by the ISA of the host machine.</a:t>
            </a:r>
          </a:p>
          <a:p>
            <a:pPr marL="342900" indent="-342900">
              <a:lnSpc>
                <a:spcPct val="140000"/>
              </a:lnSpc>
              <a:defRPr/>
            </a:pPr>
            <a:r>
              <a:rPr lang="en-US" dirty="0" err="1" smtClean="0">
                <a:latin typeface="Garamond" panose="02020404030301010803" pitchFamily="18" charset="0"/>
              </a:rPr>
              <a:t>e.g</a:t>
            </a:r>
            <a:r>
              <a:rPr lang="en-US" dirty="0">
                <a:latin typeface="Garamond" panose="02020404030301010803" pitchFamily="18" charset="0"/>
              </a:rPr>
              <a:t>, MIPS binary code can run on </a:t>
            </a:r>
            <a:r>
              <a:rPr lang="en-US" b="1" u="sng" dirty="0">
                <a:solidFill>
                  <a:srgbClr val="FF0000"/>
                </a:solidFill>
                <a:latin typeface="Garamond" panose="02020404030301010803" pitchFamily="18" charset="0"/>
              </a:rPr>
              <a:t>an x-86-based host machine with the help of ISA emulation. </a:t>
            </a:r>
            <a:endParaRPr lang="en-US" b="1" u="sng" dirty="0" smtClean="0">
              <a:solidFill>
                <a:srgbClr val="FF0000"/>
              </a:solidFill>
              <a:latin typeface="Garamond" panose="02020404030301010803" pitchFamily="18" charset="0"/>
            </a:endParaRPr>
          </a:p>
          <a:p>
            <a:pPr marL="342900" indent="-342900">
              <a:lnSpc>
                <a:spcPct val="140000"/>
              </a:lnSpc>
              <a:defRPr/>
            </a:pPr>
            <a:r>
              <a:rPr lang="en-US" dirty="0">
                <a:latin typeface="Garamond" panose="02020404030301010803" pitchFamily="18" charset="0"/>
              </a:rPr>
              <a:t>With this approach, it is possible to run a large amount of legacy binary code written for various processors on any given new hardware host machine</a:t>
            </a:r>
            <a:r>
              <a:rPr lang="en-US" dirty="0" smtClean="0">
                <a:latin typeface="Garamond" panose="02020404030301010803" pitchFamily="18" charset="0"/>
              </a:rPr>
              <a:t>.</a:t>
            </a:r>
          </a:p>
          <a:p>
            <a:pPr marL="342900" indent="-342900">
              <a:lnSpc>
                <a:spcPct val="140000"/>
              </a:lnSpc>
              <a:defRPr/>
            </a:pPr>
            <a:r>
              <a:rPr lang="en-US" dirty="0">
                <a:latin typeface="Garamond" panose="02020404030301010803" pitchFamily="18" charset="0"/>
              </a:rPr>
              <a:t>Instruction set emulation </a:t>
            </a:r>
            <a:r>
              <a:rPr lang="en-US" dirty="0" smtClean="0">
                <a:latin typeface="Garamond" panose="02020404030301010803" pitchFamily="18" charset="0"/>
              </a:rPr>
              <a:t>leads to </a:t>
            </a:r>
            <a:r>
              <a:rPr lang="en-US" dirty="0">
                <a:latin typeface="Garamond" panose="02020404030301010803" pitchFamily="18" charset="0"/>
              </a:rPr>
              <a:t>virtual ISAs created on any hardware machine</a:t>
            </a:r>
            <a:r>
              <a:rPr lang="en-US" dirty="0" smtClean="0">
                <a:latin typeface="Garamond" panose="02020404030301010803" pitchFamily="18" charset="0"/>
              </a:rPr>
              <a:t>.</a:t>
            </a:r>
          </a:p>
          <a:p>
            <a:pPr marL="342900" indent="-342900">
              <a:lnSpc>
                <a:spcPct val="140000"/>
              </a:lnSpc>
              <a:defRPr/>
            </a:pPr>
            <a:r>
              <a:rPr lang="en-US" dirty="0" smtClean="0">
                <a:latin typeface="Garamond" panose="02020404030301010803" pitchFamily="18" charset="0"/>
              </a:rPr>
              <a:t>The </a:t>
            </a:r>
            <a:r>
              <a:rPr lang="en-US" dirty="0">
                <a:latin typeface="Garamond" panose="02020404030301010803" pitchFamily="18" charset="0"/>
              </a:rPr>
              <a:t>basic emulation method is through code interpretation.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An </a:t>
            </a:r>
            <a:r>
              <a:rPr lang="en-US" dirty="0">
                <a:latin typeface="Garamond" panose="02020404030301010803" pitchFamily="18" charset="0"/>
              </a:rPr>
              <a:t>interpreter program interprets </a:t>
            </a:r>
            <a:r>
              <a:rPr lang="en-US" dirty="0" smtClean="0">
                <a:latin typeface="Garamond" panose="02020404030301010803" pitchFamily="18" charset="0"/>
              </a:rPr>
              <a:t>the source </a:t>
            </a:r>
            <a:r>
              <a:rPr lang="en-US" dirty="0">
                <a:latin typeface="Garamond" panose="02020404030301010803" pitchFamily="18" charset="0"/>
              </a:rPr>
              <a:t>instructions to target instructions one by one.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One </a:t>
            </a:r>
            <a:r>
              <a:rPr lang="en-US" dirty="0">
                <a:latin typeface="Garamond" panose="02020404030301010803" pitchFamily="18" charset="0"/>
              </a:rPr>
              <a:t>source instruction may require tens </a:t>
            </a:r>
            <a:r>
              <a:rPr lang="en-US" dirty="0" smtClean="0">
                <a:latin typeface="Garamond" panose="02020404030301010803" pitchFamily="18" charset="0"/>
              </a:rPr>
              <a:t>or hundreds </a:t>
            </a:r>
            <a:r>
              <a:rPr lang="en-US" dirty="0">
                <a:latin typeface="Garamond" panose="02020404030301010803" pitchFamily="18" charset="0"/>
              </a:rPr>
              <a:t>of native target instructions to perform its function.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Obviously</a:t>
            </a:r>
            <a:r>
              <a:rPr lang="en-US" dirty="0">
                <a:latin typeface="Garamond" panose="02020404030301010803" pitchFamily="18" charset="0"/>
              </a:rPr>
              <a:t>, this process is </a:t>
            </a:r>
            <a:r>
              <a:rPr lang="en-US" dirty="0" smtClean="0">
                <a:latin typeface="Garamond" panose="02020404030301010803" pitchFamily="18" charset="0"/>
              </a:rPr>
              <a:t>relatively slow</a:t>
            </a:r>
            <a:r>
              <a:rPr lang="en-US" dirty="0">
                <a:latin typeface="Garamond" panose="02020404030301010803" pitchFamily="18" charset="0"/>
              </a:rPr>
              <a:t>.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For </a:t>
            </a:r>
            <a:r>
              <a:rPr lang="en-US" dirty="0">
                <a:latin typeface="Garamond" panose="02020404030301010803" pitchFamily="18" charset="0"/>
              </a:rPr>
              <a:t>better performance, dynamic binary translation is desired.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This </a:t>
            </a:r>
            <a:r>
              <a:rPr lang="en-US" dirty="0">
                <a:latin typeface="Garamond" panose="02020404030301010803" pitchFamily="18" charset="0"/>
              </a:rPr>
              <a:t>approach translates </a:t>
            </a:r>
            <a:r>
              <a:rPr lang="en-US" dirty="0" smtClean="0">
                <a:latin typeface="Garamond" panose="02020404030301010803" pitchFamily="18" charset="0"/>
              </a:rPr>
              <a:t>basic blocks </a:t>
            </a:r>
            <a:r>
              <a:rPr lang="en-US" dirty="0">
                <a:latin typeface="Garamond" panose="02020404030301010803" pitchFamily="18" charset="0"/>
              </a:rPr>
              <a:t>of dynamic source instructions to target instructions.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The </a:t>
            </a:r>
            <a:r>
              <a:rPr lang="en-US" dirty="0">
                <a:latin typeface="Garamond" panose="02020404030301010803" pitchFamily="18" charset="0"/>
              </a:rPr>
              <a:t>basic blocks can also be </a:t>
            </a:r>
            <a:r>
              <a:rPr lang="en-US" dirty="0" smtClean="0">
                <a:latin typeface="Garamond" panose="02020404030301010803" pitchFamily="18" charset="0"/>
              </a:rPr>
              <a:t>extended to </a:t>
            </a:r>
            <a:r>
              <a:rPr lang="en-US" dirty="0">
                <a:latin typeface="Garamond" panose="02020404030301010803" pitchFamily="18" charset="0"/>
              </a:rPr>
              <a:t>program traces or super blocks to increase translation efficiency.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Instruction </a:t>
            </a:r>
            <a:r>
              <a:rPr lang="en-US" dirty="0">
                <a:latin typeface="Garamond" panose="02020404030301010803" pitchFamily="18" charset="0"/>
              </a:rPr>
              <a:t>set </a:t>
            </a:r>
            <a:r>
              <a:rPr lang="en-US" dirty="0" smtClean="0">
                <a:latin typeface="Garamond" panose="02020404030301010803" pitchFamily="18" charset="0"/>
              </a:rPr>
              <a:t>emulation requires </a:t>
            </a:r>
            <a:r>
              <a:rPr lang="en-US" dirty="0">
                <a:latin typeface="Garamond" panose="02020404030301010803" pitchFamily="18" charset="0"/>
              </a:rPr>
              <a:t>binary translation and optimization. </a:t>
            </a:r>
            <a:endParaRPr lang="en-US" dirty="0" smtClean="0">
              <a:latin typeface="Garamond" panose="02020404030301010803" pitchFamily="18" charset="0"/>
            </a:endParaRPr>
          </a:p>
          <a:p>
            <a:pPr marL="342900" indent="-342900">
              <a:lnSpc>
                <a:spcPct val="140000"/>
              </a:lnSpc>
              <a:defRPr/>
            </a:pPr>
            <a:r>
              <a:rPr lang="en-US" dirty="0" smtClean="0">
                <a:latin typeface="Garamond" panose="02020404030301010803" pitchFamily="18" charset="0"/>
              </a:rPr>
              <a:t>A </a:t>
            </a:r>
            <a:r>
              <a:rPr lang="en-US" dirty="0">
                <a:latin typeface="Garamond" panose="02020404030301010803" pitchFamily="18" charset="0"/>
              </a:rPr>
              <a:t>virtual instruction set architecture (V-ISA) </a:t>
            </a:r>
            <a:r>
              <a:rPr lang="en-US" dirty="0" smtClean="0">
                <a:latin typeface="Garamond" panose="02020404030301010803" pitchFamily="18" charset="0"/>
              </a:rPr>
              <a:t>thus requires </a:t>
            </a:r>
            <a:r>
              <a:rPr lang="en-US" dirty="0">
                <a:latin typeface="Garamond" panose="02020404030301010803" pitchFamily="18" charset="0"/>
              </a:rPr>
              <a:t>adding a processor-specific software translation layer to the compiler.</a:t>
            </a:r>
          </a:p>
          <a:p>
            <a:endParaRPr lang="en-US" dirty="0">
              <a:latin typeface="Garamond" panose="02020404030301010803" pitchFamily="18" charset="0"/>
            </a:endParaRPr>
          </a:p>
        </p:txBody>
      </p:sp>
    </p:spTree>
    <p:extLst>
      <p:ext uri="{BB962C8B-B14F-4D97-AF65-F5344CB8AC3E}">
        <p14:creationId xmlns:p14="http://schemas.microsoft.com/office/powerpoint/2010/main" val="4111680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nSpc>
                <a:spcPct val="140000"/>
              </a:lnSpc>
              <a:defRPr/>
            </a:pPr>
            <a:r>
              <a:rPr lang="en-US" dirty="0">
                <a:latin typeface="Garamond" panose="02020404030301010803" pitchFamily="18" charset="0"/>
              </a:rPr>
              <a:t>Advantage:  </a:t>
            </a:r>
          </a:p>
          <a:p>
            <a:pPr marL="800100" lvl="1" indent="-342900">
              <a:lnSpc>
                <a:spcPct val="140000"/>
              </a:lnSpc>
              <a:defRPr/>
            </a:pPr>
            <a:r>
              <a:rPr lang="en-US" dirty="0">
                <a:latin typeface="Garamond" panose="02020404030301010803" pitchFamily="18" charset="0"/>
              </a:rPr>
              <a:t>It can run a large amount of legacy binary codes written for various processors on any given new hardware host machines</a:t>
            </a:r>
          </a:p>
          <a:p>
            <a:pPr marL="800100" lvl="1" indent="-342900">
              <a:lnSpc>
                <a:spcPct val="140000"/>
              </a:lnSpc>
              <a:defRPr/>
            </a:pPr>
            <a:r>
              <a:rPr lang="en-US" dirty="0">
                <a:latin typeface="Garamond" panose="02020404030301010803" pitchFamily="18" charset="0"/>
              </a:rPr>
              <a:t>best application flexibility</a:t>
            </a:r>
          </a:p>
          <a:p>
            <a:pPr>
              <a:lnSpc>
                <a:spcPct val="140000"/>
              </a:lnSpc>
              <a:defRPr/>
            </a:pPr>
            <a:r>
              <a:rPr lang="en-US" dirty="0">
                <a:latin typeface="Garamond" panose="02020404030301010803" pitchFamily="18" charset="0"/>
              </a:rPr>
              <a:t>Shortcoming &amp; limitation:  </a:t>
            </a:r>
          </a:p>
          <a:p>
            <a:pPr marL="800100" lvl="1" indent="-342900">
              <a:lnSpc>
                <a:spcPct val="140000"/>
              </a:lnSpc>
              <a:defRPr/>
            </a:pPr>
            <a:r>
              <a:rPr lang="en-US" dirty="0">
                <a:latin typeface="Garamond" panose="02020404030301010803" pitchFamily="18" charset="0"/>
              </a:rPr>
              <a:t>One source instruction may require tens or hundreds of native target instructions to perform its function, which is relatively slow. </a:t>
            </a:r>
          </a:p>
          <a:p>
            <a:pPr marL="800100" lvl="1" indent="-342900">
              <a:lnSpc>
                <a:spcPct val="140000"/>
              </a:lnSpc>
              <a:defRPr/>
            </a:pPr>
            <a:r>
              <a:rPr lang="en-US" dirty="0">
                <a:latin typeface="Garamond" panose="02020404030301010803" pitchFamily="18" charset="0"/>
              </a:rPr>
              <a:t>V-ISA requires adding a processor-specific software translation layer in the complier</a:t>
            </a:r>
            <a:r>
              <a:rPr lang="en-US" dirty="0" smtClean="0">
                <a:latin typeface="Garamond" panose="02020404030301010803" pitchFamily="18" charset="0"/>
              </a:rPr>
              <a:t>.</a:t>
            </a:r>
            <a:endParaRPr lang="en-US" dirty="0">
              <a:latin typeface="Garamond" panose="02020404030301010803" pitchFamily="18" charset="0"/>
            </a:endParaRPr>
          </a:p>
        </p:txBody>
      </p:sp>
    </p:spTree>
    <p:extLst>
      <p:ext uri="{BB962C8B-B14F-4D97-AF65-F5344CB8AC3E}">
        <p14:creationId xmlns:p14="http://schemas.microsoft.com/office/powerpoint/2010/main" val="5066085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0981"/>
          </a:xfrm>
        </p:spPr>
        <p:txBody>
          <a:bodyPr/>
          <a:lstStyle/>
          <a:p>
            <a:r>
              <a:rPr lang="en-US" dirty="0" smtClean="0">
                <a:latin typeface="Garamond" panose="02020404030301010803" pitchFamily="18" charset="0"/>
              </a:rPr>
              <a:t>Virtualization at Hardware Abstraction level:</a:t>
            </a:r>
            <a:endParaRPr lang="en-US" dirty="0">
              <a:latin typeface="Garamond" panose="02020404030301010803" pitchFamily="18" charset="0"/>
            </a:endParaRPr>
          </a:p>
        </p:txBody>
      </p:sp>
      <p:sp>
        <p:nvSpPr>
          <p:cNvPr id="3" name="Content Placeholder 2"/>
          <p:cNvSpPr>
            <a:spLocks noGrp="1"/>
          </p:cNvSpPr>
          <p:nvPr>
            <p:ph idx="1"/>
          </p:nvPr>
        </p:nvSpPr>
        <p:spPr>
          <a:xfrm>
            <a:off x="838200" y="1223682"/>
            <a:ext cx="10515600" cy="5446059"/>
          </a:xfrm>
        </p:spPr>
        <p:txBody>
          <a:bodyPr>
            <a:normAutofit fontScale="70000" lnSpcReduction="20000"/>
          </a:bodyPr>
          <a:lstStyle/>
          <a:p>
            <a:pPr>
              <a:lnSpc>
                <a:spcPct val="160000"/>
              </a:lnSpc>
              <a:defRPr/>
            </a:pPr>
            <a:r>
              <a:rPr lang="en-US" dirty="0" smtClean="0">
                <a:latin typeface="Garamond" panose="02020404030301010803" pitchFamily="18" charset="0"/>
              </a:rPr>
              <a:t>Virtualization </a:t>
            </a:r>
            <a:r>
              <a:rPr lang="en-US" dirty="0">
                <a:latin typeface="Garamond" panose="02020404030301010803" pitchFamily="18" charset="0"/>
              </a:rPr>
              <a:t>is performed right on top of the hardware. </a:t>
            </a:r>
          </a:p>
          <a:p>
            <a:pPr>
              <a:lnSpc>
                <a:spcPct val="160000"/>
              </a:lnSpc>
              <a:defRPr/>
            </a:pPr>
            <a:r>
              <a:rPr lang="en-US" dirty="0" smtClean="0">
                <a:latin typeface="Garamond" panose="02020404030301010803" pitchFamily="18" charset="0"/>
              </a:rPr>
              <a:t>It </a:t>
            </a:r>
            <a:r>
              <a:rPr lang="en-US" dirty="0">
                <a:latin typeface="Garamond" panose="02020404030301010803" pitchFamily="18" charset="0"/>
              </a:rPr>
              <a:t>generates virtual hardware environments for VMs, and manages the underlying hardware through virtualization. </a:t>
            </a:r>
          </a:p>
          <a:p>
            <a:pPr>
              <a:lnSpc>
                <a:spcPct val="160000"/>
              </a:lnSpc>
              <a:defRPr/>
            </a:pPr>
            <a:r>
              <a:rPr lang="en-US" dirty="0" smtClean="0">
                <a:latin typeface="Garamond" panose="02020404030301010803" pitchFamily="18" charset="0"/>
              </a:rPr>
              <a:t>Typical </a:t>
            </a:r>
            <a:r>
              <a:rPr lang="en-US" dirty="0">
                <a:latin typeface="Garamond" panose="02020404030301010803" pitchFamily="18" charset="0"/>
              </a:rPr>
              <a:t>systems: VMware, Virtual PC, Denali, </a:t>
            </a:r>
            <a:r>
              <a:rPr lang="en-US" dirty="0" smtClean="0">
                <a:latin typeface="Garamond" panose="02020404030301010803" pitchFamily="18" charset="0"/>
              </a:rPr>
              <a:t>Xen</a:t>
            </a:r>
          </a:p>
          <a:p>
            <a:pPr>
              <a:lnSpc>
                <a:spcPct val="160000"/>
              </a:lnSpc>
              <a:defRPr/>
            </a:pPr>
            <a:r>
              <a:rPr lang="en-US" dirty="0" smtClean="0">
                <a:latin typeface="Garamond" panose="02020404030301010803" pitchFamily="18" charset="0"/>
              </a:rPr>
              <a:t>The </a:t>
            </a:r>
            <a:r>
              <a:rPr lang="en-US" dirty="0">
                <a:latin typeface="Garamond" panose="02020404030301010803" pitchFamily="18" charset="0"/>
              </a:rPr>
              <a:t>idea is to virtualize a computer’s resources, such </a:t>
            </a:r>
            <a:r>
              <a:rPr lang="en-US" dirty="0" smtClean="0">
                <a:latin typeface="Garamond" panose="02020404030301010803" pitchFamily="18" charset="0"/>
              </a:rPr>
              <a:t>as its </a:t>
            </a:r>
            <a:r>
              <a:rPr lang="en-US" dirty="0">
                <a:latin typeface="Garamond" panose="02020404030301010803" pitchFamily="18" charset="0"/>
              </a:rPr>
              <a:t>processors, memory, and I/O devices. </a:t>
            </a:r>
            <a:endParaRPr lang="en-US" dirty="0" smtClean="0">
              <a:latin typeface="Garamond" panose="02020404030301010803" pitchFamily="18" charset="0"/>
            </a:endParaRPr>
          </a:p>
          <a:p>
            <a:pPr>
              <a:lnSpc>
                <a:spcPct val="160000"/>
              </a:lnSpc>
              <a:defRPr/>
            </a:pPr>
            <a:r>
              <a:rPr lang="en-US" dirty="0" smtClean="0">
                <a:latin typeface="Garamond" panose="02020404030301010803" pitchFamily="18" charset="0"/>
              </a:rPr>
              <a:t>The </a:t>
            </a:r>
            <a:r>
              <a:rPr lang="en-US" dirty="0">
                <a:latin typeface="Garamond" panose="02020404030301010803" pitchFamily="18" charset="0"/>
              </a:rPr>
              <a:t>intention is to upgrade the hardware utilization rate </a:t>
            </a:r>
            <a:r>
              <a:rPr lang="en-US" dirty="0" smtClean="0">
                <a:latin typeface="Garamond" panose="02020404030301010803" pitchFamily="18" charset="0"/>
              </a:rPr>
              <a:t>by multiple </a:t>
            </a:r>
            <a:r>
              <a:rPr lang="en-US" dirty="0">
                <a:latin typeface="Garamond" panose="02020404030301010803" pitchFamily="18" charset="0"/>
              </a:rPr>
              <a:t>users concurrently. </a:t>
            </a:r>
            <a:endParaRPr lang="en-US" dirty="0" smtClean="0">
              <a:latin typeface="Garamond" panose="02020404030301010803" pitchFamily="18" charset="0"/>
            </a:endParaRPr>
          </a:p>
          <a:p>
            <a:pPr marL="0" indent="0">
              <a:lnSpc>
                <a:spcPct val="160000"/>
              </a:lnSpc>
              <a:buNone/>
              <a:defRPr/>
            </a:pPr>
            <a:r>
              <a:rPr lang="en-US" dirty="0" smtClean="0">
                <a:latin typeface="Garamond" panose="02020404030301010803" pitchFamily="18" charset="0"/>
              </a:rPr>
              <a:t>Advantage</a:t>
            </a:r>
            <a:r>
              <a:rPr lang="en-US" dirty="0">
                <a:latin typeface="Garamond" panose="02020404030301010803" pitchFamily="18" charset="0"/>
              </a:rPr>
              <a:t>: </a:t>
            </a:r>
          </a:p>
          <a:p>
            <a:pPr marL="342900" indent="-342900">
              <a:lnSpc>
                <a:spcPct val="160000"/>
              </a:lnSpc>
              <a:defRPr/>
            </a:pPr>
            <a:r>
              <a:rPr lang="en-US" dirty="0">
                <a:latin typeface="Garamond" panose="02020404030301010803" pitchFamily="18" charset="0"/>
              </a:rPr>
              <a:t>Has higher performance and good application isolation</a:t>
            </a:r>
          </a:p>
          <a:p>
            <a:pPr marL="0" indent="0">
              <a:lnSpc>
                <a:spcPct val="160000"/>
              </a:lnSpc>
              <a:buNone/>
              <a:defRPr/>
            </a:pPr>
            <a:r>
              <a:rPr lang="en-US" dirty="0">
                <a:latin typeface="Garamond" panose="02020404030301010803" pitchFamily="18" charset="0"/>
              </a:rPr>
              <a:t>Shortcoming &amp; limitation: </a:t>
            </a:r>
          </a:p>
          <a:p>
            <a:pPr marL="342900" indent="-342900">
              <a:lnSpc>
                <a:spcPct val="160000"/>
              </a:lnSpc>
              <a:defRPr/>
            </a:pPr>
            <a:r>
              <a:rPr lang="en-US" dirty="0">
                <a:latin typeface="Garamond" panose="02020404030301010803" pitchFamily="18" charset="0"/>
              </a:rPr>
              <a:t>Very expensive to implement (complexity)</a:t>
            </a:r>
          </a:p>
          <a:p>
            <a:endParaRPr lang="en-US" dirty="0"/>
          </a:p>
        </p:txBody>
      </p:sp>
    </p:spTree>
    <p:extLst>
      <p:ext uri="{BB962C8B-B14F-4D97-AF65-F5344CB8AC3E}">
        <p14:creationId xmlns:p14="http://schemas.microsoft.com/office/powerpoint/2010/main" val="3252220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Virtualization at Operating System (OS) level: </a:t>
            </a:r>
            <a:endParaRPr lang="en-US" dirty="0">
              <a:latin typeface="Garamond" panose="02020404030301010803" pitchFamily="18" charset="0"/>
            </a:endParaRPr>
          </a:p>
        </p:txBody>
      </p:sp>
      <p:sp>
        <p:nvSpPr>
          <p:cNvPr id="3" name="Content Placeholder 2"/>
          <p:cNvSpPr>
            <a:spLocks noGrp="1"/>
          </p:cNvSpPr>
          <p:nvPr>
            <p:ph idx="1"/>
          </p:nvPr>
        </p:nvSpPr>
        <p:spPr/>
        <p:txBody>
          <a:bodyPr>
            <a:normAutofit fontScale="85000" lnSpcReduction="10000"/>
          </a:bodyPr>
          <a:lstStyle/>
          <a:p>
            <a:pPr marL="342900" indent="-342900">
              <a:lnSpc>
                <a:spcPct val="110000"/>
              </a:lnSpc>
              <a:defRPr/>
            </a:pPr>
            <a:r>
              <a:rPr lang="en-US" dirty="0">
                <a:latin typeface="Garamond" panose="02020404030301010803" pitchFamily="18" charset="0"/>
              </a:rPr>
              <a:t>This refers to an abstraction layer between traditional OS and user applications.</a:t>
            </a:r>
            <a:endParaRPr lang="en-US" dirty="0" smtClean="0">
              <a:latin typeface="Garamond" panose="02020404030301010803" pitchFamily="18" charset="0"/>
            </a:endParaRPr>
          </a:p>
          <a:p>
            <a:pPr marL="342900" indent="-342900">
              <a:lnSpc>
                <a:spcPct val="110000"/>
              </a:lnSpc>
              <a:defRPr/>
            </a:pPr>
            <a:r>
              <a:rPr lang="en-US" dirty="0" smtClean="0">
                <a:latin typeface="Garamond" panose="02020404030301010803" pitchFamily="18" charset="0"/>
              </a:rPr>
              <a:t>This </a:t>
            </a:r>
            <a:r>
              <a:rPr lang="en-US" dirty="0">
                <a:latin typeface="Garamond" panose="02020404030301010803" pitchFamily="18" charset="0"/>
              </a:rPr>
              <a:t>virtualization creates isolated containers on a single physical server and the OS-instance to utilize the hardware and software in datacenters. </a:t>
            </a:r>
            <a:endParaRPr lang="en-US" dirty="0" smtClean="0">
              <a:latin typeface="Garamond" panose="02020404030301010803" pitchFamily="18" charset="0"/>
            </a:endParaRPr>
          </a:p>
          <a:p>
            <a:pPr marL="342900" indent="-342900">
              <a:lnSpc>
                <a:spcPct val="110000"/>
              </a:lnSpc>
              <a:defRPr/>
            </a:pPr>
            <a:r>
              <a:rPr lang="en-US" dirty="0">
                <a:latin typeface="Garamond" panose="02020404030301010803" pitchFamily="18" charset="0"/>
              </a:rPr>
              <a:t>The containers behave like real servers</a:t>
            </a:r>
            <a:r>
              <a:rPr lang="en-US" dirty="0" smtClean="0">
                <a:latin typeface="Garamond" panose="02020404030301010803" pitchFamily="18" charset="0"/>
              </a:rPr>
              <a:t>.</a:t>
            </a:r>
          </a:p>
          <a:p>
            <a:pPr marL="342900" indent="-342900">
              <a:lnSpc>
                <a:spcPct val="110000"/>
              </a:lnSpc>
              <a:defRPr/>
            </a:pPr>
            <a:r>
              <a:rPr lang="en-US" dirty="0">
                <a:latin typeface="Garamond" panose="02020404030301010803" pitchFamily="18" charset="0"/>
              </a:rPr>
              <a:t>OS-level virtualization is commonly used in creating virtual hosting environments to allocate hardware resources among a large number of mutually distrusting users. </a:t>
            </a:r>
            <a:endParaRPr lang="en-US" dirty="0" smtClean="0">
              <a:latin typeface="Garamond" panose="02020404030301010803" pitchFamily="18" charset="0"/>
            </a:endParaRPr>
          </a:p>
          <a:p>
            <a:pPr marL="342900" indent="-342900">
              <a:lnSpc>
                <a:spcPct val="110000"/>
              </a:lnSpc>
              <a:defRPr/>
            </a:pPr>
            <a:r>
              <a:rPr lang="en-US" dirty="0" smtClean="0">
                <a:latin typeface="Garamond" panose="02020404030301010803" pitchFamily="18" charset="0"/>
              </a:rPr>
              <a:t>It </a:t>
            </a:r>
            <a:r>
              <a:rPr lang="en-US" dirty="0">
                <a:latin typeface="Garamond" panose="02020404030301010803" pitchFamily="18" charset="0"/>
              </a:rPr>
              <a:t>is also used, to a lesser extent, in consolidating server hardware by moving services on separate hosts into containers or VMs on one server. </a:t>
            </a:r>
          </a:p>
          <a:p>
            <a:pPr marL="342900" indent="-342900">
              <a:lnSpc>
                <a:spcPct val="110000"/>
              </a:lnSpc>
              <a:defRPr/>
            </a:pPr>
            <a:r>
              <a:rPr lang="en-US" dirty="0">
                <a:latin typeface="Garamond" panose="02020404030301010803" pitchFamily="18" charset="0"/>
              </a:rPr>
              <a:t>Typical systems: Jail / Virtual Environment / </a:t>
            </a:r>
            <a:r>
              <a:rPr lang="en-US" dirty="0" err="1">
                <a:latin typeface="Garamond" panose="02020404030301010803" pitchFamily="18" charset="0"/>
              </a:rPr>
              <a:t>Ensim's</a:t>
            </a:r>
            <a:r>
              <a:rPr lang="en-US" dirty="0">
                <a:latin typeface="Garamond" panose="02020404030301010803" pitchFamily="18" charset="0"/>
              </a:rPr>
              <a:t> VPS / </a:t>
            </a:r>
            <a:r>
              <a:rPr lang="en-US" dirty="0" smtClean="0">
                <a:latin typeface="Garamond" panose="02020404030301010803" pitchFamily="18" charset="0"/>
              </a:rPr>
              <a:t>FVM</a:t>
            </a:r>
          </a:p>
        </p:txBody>
      </p:sp>
    </p:spTree>
    <p:extLst>
      <p:ext uri="{BB962C8B-B14F-4D97-AF65-F5344CB8AC3E}">
        <p14:creationId xmlns:p14="http://schemas.microsoft.com/office/powerpoint/2010/main" val="204989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nSpc>
                <a:spcPct val="110000"/>
              </a:lnSpc>
              <a:buNone/>
              <a:defRPr/>
            </a:pPr>
            <a:r>
              <a:rPr lang="en-US" dirty="0">
                <a:latin typeface="Garamond" panose="02020404030301010803" pitchFamily="18" charset="0"/>
              </a:rPr>
              <a:t>Advantage: </a:t>
            </a:r>
          </a:p>
          <a:p>
            <a:pPr marL="342900" indent="-342900">
              <a:lnSpc>
                <a:spcPct val="110000"/>
              </a:lnSpc>
              <a:defRPr/>
            </a:pPr>
            <a:r>
              <a:rPr lang="en-US" dirty="0">
                <a:latin typeface="Garamond" panose="02020404030301010803" pitchFamily="18" charset="0"/>
              </a:rPr>
              <a:t>Has minimal </a:t>
            </a:r>
            <a:r>
              <a:rPr lang="en-US" dirty="0" err="1">
                <a:latin typeface="Garamond" panose="02020404030301010803" pitchFamily="18" charset="0"/>
              </a:rPr>
              <a:t>starup</a:t>
            </a:r>
            <a:r>
              <a:rPr lang="en-US" dirty="0">
                <a:latin typeface="Garamond" panose="02020404030301010803" pitchFamily="18" charset="0"/>
              </a:rPr>
              <a:t>/shutdown cost, low resource requirement, and high scalability; synchronize VM and host state changes.</a:t>
            </a:r>
          </a:p>
          <a:p>
            <a:pPr marL="0" indent="0">
              <a:lnSpc>
                <a:spcPct val="110000"/>
              </a:lnSpc>
              <a:buNone/>
              <a:defRPr/>
            </a:pPr>
            <a:r>
              <a:rPr lang="en-US" dirty="0">
                <a:latin typeface="Garamond" panose="02020404030301010803" pitchFamily="18" charset="0"/>
              </a:rPr>
              <a:t>Shortcoming &amp; limitation: </a:t>
            </a:r>
          </a:p>
          <a:p>
            <a:pPr marL="342900" indent="-342900">
              <a:lnSpc>
                <a:spcPct val="110000"/>
              </a:lnSpc>
              <a:defRPr/>
            </a:pPr>
            <a:r>
              <a:rPr lang="en-US" dirty="0">
                <a:latin typeface="Garamond" panose="02020404030301010803" pitchFamily="18" charset="0"/>
              </a:rPr>
              <a:t>All VMs at the operating system level must have the same kind of guest OS</a:t>
            </a:r>
          </a:p>
          <a:p>
            <a:pPr marL="342900" indent="-342900">
              <a:lnSpc>
                <a:spcPct val="110000"/>
              </a:lnSpc>
              <a:defRPr/>
            </a:pPr>
            <a:r>
              <a:rPr lang="en-US" dirty="0">
                <a:latin typeface="Garamond" panose="02020404030301010803" pitchFamily="18" charset="0"/>
              </a:rPr>
              <a:t>Poor application flexibility and isolation.</a:t>
            </a:r>
          </a:p>
          <a:p>
            <a:endParaRPr lang="en-US" dirty="0"/>
          </a:p>
        </p:txBody>
      </p:sp>
    </p:spTree>
    <p:extLst>
      <p:ext uri="{BB962C8B-B14F-4D97-AF65-F5344CB8AC3E}">
        <p14:creationId xmlns:p14="http://schemas.microsoft.com/office/powerpoint/2010/main" val="1461319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Garamond" panose="02020404030301010803" pitchFamily="18" charset="0"/>
              </a:rPr>
              <a:t>Virtualization at OS Level</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712694" y="2077839"/>
            <a:ext cx="10071847" cy="3846909"/>
          </a:xfrm>
          <a:prstGeom prst="rect">
            <a:avLst/>
          </a:prstGeom>
        </p:spPr>
      </p:pic>
    </p:spTree>
    <p:extLst>
      <p:ext uri="{BB962C8B-B14F-4D97-AF65-F5344CB8AC3E}">
        <p14:creationId xmlns:p14="http://schemas.microsoft.com/office/powerpoint/2010/main" val="2291482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169"/>
          </a:xfrm>
        </p:spPr>
        <p:txBody>
          <a:bodyPr>
            <a:normAutofit fontScale="90000"/>
          </a:bodyPr>
          <a:lstStyle/>
          <a:p>
            <a:r>
              <a:rPr lang="en-US" altLang="en-US" sz="3600" dirty="0" smtClean="0">
                <a:latin typeface="Garamond" panose="02020404030301010803" pitchFamily="18" charset="0"/>
              </a:rPr>
              <a:t>Virtualization for Linux and Windows NT Platforms</a:t>
            </a:r>
            <a:endParaRPr lang="en-US" sz="3600"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2595283" y="1277471"/>
            <a:ext cx="6736976" cy="4899492"/>
          </a:xfrm>
          <a:prstGeom prst="rect">
            <a:avLst/>
          </a:prstGeom>
        </p:spPr>
      </p:pic>
    </p:spTree>
    <p:extLst>
      <p:ext uri="{BB962C8B-B14F-4D97-AF65-F5344CB8AC3E}">
        <p14:creationId xmlns:p14="http://schemas.microsoft.com/office/powerpoint/2010/main" val="1722864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0349" y="400237"/>
            <a:ext cx="9926580" cy="6436380"/>
          </a:xfrm>
          <a:prstGeom prst="rect">
            <a:avLst/>
          </a:prstGeom>
        </p:spPr>
      </p:pic>
    </p:spTree>
    <p:extLst>
      <p:ext uri="{BB962C8B-B14F-4D97-AF65-F5344CB8AC3E}">
        <p14:creationId xmlns:p14="http://schemas.microsoft.com/office/powerpoint/2010/main" val="1491974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Garamond" panose="02020404030301010803" pitchFamily="18" charset="0"/>
              </a:rPr>
              <a:t> </a:t>
            </a:r>
            <a:endParaRPr lang="en-US" dirty="0">
              <a:latin typeface="Garamond" panose="02020404030301010803" pitchFamily="18" charset="0"/>
            </a:endParaRPr>
          </a:p>
        </p:txBody>
      </p:sp>
      <p:sp>
        <p:nvSpPr>
          <p:cNvPr id="3" name="Content Placeholder 2"/>
          <p:cNvSpPr>
            <a:spLocks noGrp="1"/>
          </p:cNvSpPr>
          <p:nvPr>
            <p:ph idx="1"/>
          </p:nvPr>
        </p:nvSpPr>
        <p:spPr>
          <a:xfrm>
            <a:off x="838200" y="497541"/>
            <a:ext cx="10515600" cy="5679422"/>
          </a:xfrm>
        </p:spPr>
        <p:txBody>
          <a:bodyPr>
            <a:normAutofit/>
          </a:bodyPr>
          <a:lstStyle/>
          <a:p>
            <a:pPr>
              <a:lnSpc>
                <a:spcPct val="150000"/>
              </a:lnSpc>
              <a:spcBef>
                <a:spcPct val="50000"/>
              </a:spcBef>
              <a:buNone/>
            </a:pPr>
            <a:r>
              <a:rPr lang="en-US" altLang="en-US" dirty="0" smtClean="0">
                <a:latin typeface="Garamond" panose="02020404030301010803" pitchFamily="18" charset="0"/>
              </a:rPr>
              <a:t>Advantages of OS Extension for Virtualization</a:t>
            </a:r>
            <a:endParaRPr lang="en-US" altLang="en-US" dirty="0" smtClean="0"/>
          </a:p>
          <a:p>
            <a:pPr>
              <a:lnSpc>
                <a:spcPct val="150000"/>
              </a:lnSpc>
              <a:spcBef>
                <a:spcPct val="50000"/>
              </a:spcBef>
            </a:pPr>
            <a:r>
              <a:rPr lang="en-US" altLang="en-US" dirty="0" smtClean="0">
                <a:latin typeface="Garamond" panose="02020404030301010803" pitchFamily="18" charset="0"/>
              </a:rPr>
              <a:t>VMs at OS level has minimum startup/shutdown costs</a:t>
            </a:r>
          </a:p>
          <a:p>
            <a:pPr>
              <a:lnSpc>
                <a:spcPct val="150000"/>
              </a:lnSpc>
              <a:spcBef>
                <a:spcPct val="50000"/>
              </a:spcBef>
            </a:pPr>
            <a:r>
              <a:rPr lang="en-US" altLang="en-US" dirty="0" smtClean="0">
                <a:latin typeface="Garamond" panose="02020404030301010803" pitchFamily="18" charset="0"/>
              </a:rPr>
              <a:t>OS-level VM can easily synchronize with its environment </a:t>
            </a:r>
          </a:p>
          <a:p>
            <a:pPr>
              <a:lnSpc>
                <a:spcPct val="150000"/>
              </a:lnSpc>
              <a:spcBef>
                <a:spcPct val="50000"/>
              </a:spcBef>
              <a:buNone/>
            </a:pPr>
            <a:r>
              <a:rPr lang="en-US" altLang="en-US" dirty="0" smtClean="0">
                <a:latin typeface="Garamond" panose="02020404030301010803" pitchFamily="18" charset="0"/>
              </a:rPr>
              <a:t>Disadvantage of OS Extension for Virtualization           </a:t>
            </a:r>
          </a:p>
          <a:p>
            <a:pPr>
              <a:lnSpc>
                <a:spcPct val="150000"/>
              </a:lnSpc>
              <a:spcBef>
                <a:spcPct val="50000"/>
              </a:spcBef>
            </a:pPr>
            <a:r>
              <a:rPr lang="en-US" altLang="en-US" dirty="0" smtClean="0">
                <a:latin typeface="Garamond" panose="02020404030301010803" pitchFamily="18" charset="0"/>
              </a:rPr>
              <a:t>All VMs  in the same OS container must have the same or similar guest OS, which restrict application flexibility of different VMs on the same physical machine.</a:t>
            </a:r>
          </a:p>
          <a:p>
            <a:endParaRPr lang="en-US" dirty="0"/>
          </a:p>
        </p:txBody>
      </p:sp>
    </p:spTree>
    <p:extLst>
      <p:ext uri="{BB962C8B-B14F-4D97-AF65-F5344CB8AC3E}">
        <p14:creationId xmlns:p14="http://schemas.microsoft.com/office/powerpoint/2010/main" val="2036764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latin typeface="Garamond" panose="02020404030301010803" pitchFamily="18" charset="0"/>
              </a:rPr>
              <a:t>Virtualization for Datacenter Automation</a:t>
            </a:r>
            <a:br>
              <a:rPr lang="en-US" altLang="en-US" dirty="0" smtClean="0">
                <a:latin typeface="Garamond" panose="02020404030301010803" pitchFamily="18" charset="0"/>
              </a:rPr>
            </a:br>
            <a:r>
              <a:rPr lang="en-US" altLang="en-US" dirty="0" smtClean="0">
                <a:latin typeface="Garamond" panose="02020404030301010803" pitchFamily="18" charset="0"/>
              </a:rPr>
              <a:t>to serve millions of clients, simultaneously </a:t>
            </a:r>
            <a:endParaRPr lang="en-US" dirty="0"/>
          </a:p>
        </p:txBody>
      </p:sp>
      <p:sp>
        <p:nvSpPr>
          <p:cNvPr id="3" name="Content Placeholder 2"/>
          <p:cNvSpPr>
            <a:spLocks noGrp="1"/>
          </p:cNvSpPr>
          <p:nvPr>
            <p:ph idx="1"/>
          </p:nvPr>
        </p:nvSpPr>
        <p:spPr/>
        <p:txBody>
          <a:bodyPr/>
          <a:lstStyle/>
          <a:p>
            <a:pPr>
              <a:lnSpc>
                <a:spcPct val="130000"/>
              </a:lnSpc>
              <a:spcBef>
                <a:spcPct val="50000"/>
              </a:spcBef>
              <a:buClr>
                <a:srgbClr val="FF0000"/>
              </a:buClr>
              <a:buSzPct val="135000"/>
              <a:buFont typeface="Wingdings" panose="05000000000000000000" pitchFamily="2" charset="2"/>
              <a:buChar char="§"/>
            </a:pPr>
            <a:r>
              <a:rPr lang="en-US" altLang="en-US" dirty="0" smtClean="0">
                <a:latin typeface="Garamond" panose="02020404030301010803" pitchFamily="18" charset="0"/>
              </a:rPr>
              <a:t>     Server </a:t>
            </a:r>
            <a:r>
              <a:rPr lang="en-US" altLang="en-US" dirty="0">
                <a:latin typeface="Garamond" panose="02020404030301010803" pitchFamily="18" charset="0"/>
              </a:rPr>
              <a:t>Consolidation in Virtualized Datacenter</a:t>
            </a:r>
          </a:p>
          <a:p>
            <a:pPr>
              <a:lnSpc>
                <a:spcPct val="130000"/>
              </a:lnSpc>
              <a:spcBef>
                <a:spcPct val="50000"/>
              </a:spcBef>
              <a:buClr>
                <a:srgbClr val="FF0000"/>
              </a:buClr>
              <a:buSzPct val="135000"/>
              <a:buFont typeface="Wingdings" panose="05000000000000000000" pitchFamily="2" charset="2"/>
              <a:buChar char="§"/>
            </a:pPr>
            <a:r>
              <a:rPr lang="en-US" altLang="en-US" dirty="0">
                <a:latin typeface="Garamond" panose="02020404030301010803" pitchFamily="18" charset="0"/>
              </a:rPr>
              <a:t>     Virtual Storage Provisioning and </a:t>
            </a:r>
            <a:r>
              <a:rPr lang="en-US" altLang="en-US" dirty="0" smtClean="0">
                <a:latin typeface="Garamond" panose="02020404030301010803" pitchFamily="18" charset="0"/>
              </a:rPr>
              <a:t>De provisioning</a:t>
            </a:r>
            <a:endParaRPr lang="en-US" altLang="en-US" dirty="0">
              <a:latin typeface="Garamond" panose="02020404030301010803" pitchFamily="18" charset="0"/>
            </a:endParaRPr>
          </a:p>
          <a:p>
            <a:pPr>
              <a:lnSpc>
                <a:spcPct val="130000"/>
              </a:lnSpc>
              <a:spcBef>
                <a:spcPct val="50000"/>
              </a:spcBef>
              <a:buClr>
                <a:srgbClr val="FF0000"/>
              </a:buClr>
              <a:buSzPct val="135000"/>
              <a:buFont typeface="Wingdings" panose="05000000000000000000" pitchFamily="2" charset="2"/>
              <a:buChar char="§"/>
            </a:pPr>
            <a:r>
              <a:rPr lang="en-US" altLang="en-US" dirty="0">
                <a:latin typeface="Garamond" panose="02020404030301010803" pitchFamily="18" charset="0"/>
              </a:rPr>
              <a:t>     Cloud Operating Systems for Virtual Datacenters</a:t>
            </a:r>
          </a:p>
          <a:p>
            <a:pPr>
              <a:lnSpc>
                <a:spcPct val="130000"/>
              </a:lnSpc>
              <a:spcBef>
                <a:spcPct val="50000"/>
              </a:spcBef>
              <a:buClr>
                <a:srgbClr val="FF0000"/>
              </a:buClr>
              <a:buSzPct val="135000"/>
              <a:buFont typeface="Wingdings" panose="05000000000000000000" pitchFamily="2" charset="2"/>
              <a:buChar char="§"/>
            </a:pPr>
            <a:r>
              <a:rPr lang="en-US" altLang="en-US" dirty="0">
                <a:latin typeface="Garamond" panose="02020404030301010803" pitchFamily="18" charset="0"/>
              </a:rPr>
              <a:t>     Trust Management in virtualized Datacenters</a:t>
            </a:r>
            <a:endParaRPr lang="en-US" dirty="0">
              <a:latin typeface="Garamond" panose="02020404030301010803" pitchFamily="18" charset="0"/>
            </a:endParaRPr>
          </a:p>
        </p:txBody>
      </p:sp>
    </p:spTree>
    <p:extLst>
      <p:ext uri="{BB962C8B-B14F-4D97-AF65-F5344CB8AC3E}">
        <p14:creationId xmlns:p14="http://schemas.microsoft.com/office/powerpoint/2010/main" val="730519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6851"/>
          </a:xfrm>
        </p:spPr>
        <p:txBody>
          <a:bodyPr>
            <a:normAutofit fontScale="90000"/>
          </a:bodyPr>
          <a:lstStyle/>
          <a:p>
            <a:r>
              <a:rPr lang="en-US" dirty="0" smtClean="0">
                <a:latin typeface="Garamond" panose="02020404030301010803" pitchFamily="18" charset="0"/>
              </a:rPr>
              <a:t>Library Support level: </a:t>
            </a:r>
            <a:endParaRPr lang="en-US" dirty="0"/>
          </a:p>
        </p:txBody>
      </p:sp>
      <p:sp>
        <p:nvSpPr>
          <p:cNvPr id="3" name="Content Placeholder 2"/>
          <p:cNvSpPr>
            <a:spLocks noGrp="1"/>
          </p:cNvSpPr>
          <p:nvPr>
            <p:ph idx="1"/>
          </p:nvPr>
        </p:nvSpPr>
        <p:spPr>
          <a:xfrm>
            <a:off x="838200" y="1183341"/>
            <a:ext cx="10515600" cy="4993622"/>
          </a:xfrm>
        </p:spPr>
        <p:txBody>
          <a:bodyPr>
            <a:normAutofit/>
          </a:bodyPr>
          <a:lstStyle/>
          <a:p>
            <a:pPr>
              <a:defRPr/>
            </a:pPr>
            <a:r>
              <a:rPr lang="en-US" dirty="0">
                <a:latin typeface="Garamond" panose="02020404030301010803" pitchFamily="18" charset="0"/>
              </a:rPr>
              <a:t>Most applications use APIs exported by user-level libraries rather than using lengthy system calls by the OS</a:t>
            </a:r>
            <a:r>
              <a:rPr lang="en-US" dirty="0" smtClean="0">
                <a:latin typeface="Garamond" panose="02020404030301010803" pitchFamily="18" charset="0"/>
              </a:rPr>
              <a:t>.</a:t>
            </a:r>
          </a:p>
          <a:p>
            <a:pPr>
              <a:defRPr/>
            </a:pPr>
            <a:r>
              <a:rPr lang="en-US" dirty="0">
                <a:latin typeface="Garamond" panose="02020404030301010803" pitchFamily="18" charset="0"/>
              </a:rPr>
              <a:t>Since most systems provide well-documented APIs, such an interface becomes another candidate for virtualization</a:t>
            </a:r>
            <a:r>
              <a:rPr lang="en-US" dirty="0" smtClean="0">
                <a:latin typeface="Garamond" panose="02020404030301010803" pitchFamily="18" charset="0"/>
              </a:rPr>
              <a:t>.</a:t>
            </a:r>
          </a:p>
          <a:p>
            <a:pPr>
              <a:defRPr/>
            </a:pPr>
            <a:r>
              <a:rPr lang="en-US" dirty="0">
                <a:latin typeface="Garamond" panose="02020404030301010803" pitchFamily="18" charset="0"/>
              </a:rPr>
              <a:t>Virtualization with library interfaces is possible by controlling the communication link between applications and the rest of a system through API hooks</a:t>
            </a:r>
            <a:r>
              <a:rPr lang="en-US" dirty="0" smtClean="0">
                <a:latin typeface="Garamond" panose="02020404030301010803" pitchFamily="18" charset="0"/>
              </a:rPr>
              <a:t>.</a:t>
            </a:r>
          </a:p>
          <a:p>
            <a:pPr>
              <a:defRPr/>
            </a:pPr>
            <a:r>
              <a:rPr lang="en-US" dirty="0">
                <a:latin typeface="Garamond" panose="02020404030301010803" pitchFamily="18" charset="0"/>
              </a:rPr>
              <a:t>The software tool WINE has implemented this approach to support Windows applications on top of UNIX hosts</a:t>
            </a:r>
            <a:r>
              <a:rPr lang="en-US" dirty="0" smtClean="0">
                <a:latin typeface="Garamond" panose="02020404030301010803" pitchFamily="18" charset="0"/>
              </a:rPr>
              <a:t>.</a:t>
            </a:r>
          </a:p>
          <a:p>
            <a:pPr>
              <a:defRPr/>
            </a:pPr>
            <a:r>
              <a:rPr lang="en-US" dirty="0">
                <a:latin typeface="Garamond" panose="02020404030301010803" pitchFamily="18" charset="0"/>
              </a:rPr>
              <a:t>Another example is the </a:t>
            </a:r>
            <a:r>
              <a:rPr lang="en-US" dirty="0" err="1">
                <a:latin typeface="Garamond" panose="02020404030301010803" pitchFamily="18" charset="0"/>
              </a:rPr>
              <a:t>vCUDA</a:t>
            </a:r>
            <a:r>
              <a:rPr lang="en-US" dirty="0">
                <a:latin typeface="Garamond" panose="02020404030301010803" pitchFamily="18" charset="0"/>
              </a:rPr>
              <a:t> which allows applications executing within VMs to leverage GPU hardware acceleration. </a:t>
            </a:r>
            <a:endParaRPr lang="en-US" dirty="0" smtClean="0">
              <a:latin typeface="Garamond" panose="02020404030301010803" pitchFamily="18" charset="0"/>
            </a:endParaRPr>
          </a:p>
        </p:txBody>
      </p:sp>
    </p:spTree>
    <p:extLst>
      <p:ext uri="{BB962C8B-B14F-4D97-AF65-F5344CB8AC3E}">
        <p14:creationId xmlns:p14="http://schemas.microsoft.com/office/powerpoint/2010/main" val="2008708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defRPr/>
            </a:pPr>
            <a:r>
              <a:rPr lang="en-US" dirty="0">
                <a:latin typeface="Garamond" panose="02020404030301010803" pitchFamily="18" charset="0"/>
              </a:rPr>
              <a:t>It creates execution environments for running alien programs on a platform rather than creating VM to run the entire operating system. </a:t>
            </a:r>
          </a:p>
          <a:p>
            <a:pPr marL="342900" indent="-342900">
              <a:defRPr/>
            </a:pPr>
            <a:r>
              <a:rPr lang="en-US" dirty="0">
                <a:latin typeface="Garamond" panose="02020404030301010803" pitchFamily="18" charset="0"/>
              </a:rPr>
              <a:t>It is done by API call interception and remapping. </a:t>
            </a:r>
          </a:p>
          <a:p>
            <a:pPr marL="342900" indent="-342900">
              <a:defRPr/>
            </a:pPr>
            <a:r>
              <a:rPr lang="en-US" dirty="0">
                <a:latin typeface="Garamond" panose="02020404030301010803" pitchFamily="18" charset="0"/>
              </a:rPr>
              <a:t>Typical systems: Wine, WAB, </a:t>
            </a:r>
            <a:r>
              <a:rPr lang="en-US" dirty="0" err="1">
                <a:latin typeface="Garamond" panose="02020404030301010803" pitchFamily="18" charset="0"/>
              </a:rPr>
              <a:t>LxRun</a:t>
            </a:r>
            <a:r>
              <a:rPr lang="en-US" dirty="0">
                <a:latin typeface="Garamond" panose="02020404030301010803" pitchFamily="18" charset="0"/>
              </a:rPr>
              <a:t> , </a:t>
            </a:r>
            <a:r>
              <a:rPr lang="en-US" dirty="0" err="1">
                <a:latin typeface="Garamond" panose="02020404030301010803" pitchFamily="18" charset="0"/>
              </a:rPr>
              <a:t>VisualMainWin</a:t>
            </a:r>
            <a:endParaRPr lang="en-US" dirty="0">
              <a:latin typeface="Garamond" panose="02020404030301010803" pitchFamily="18" charset="0"/>
            </a:endParaRPr>
          </a:p>
          <a:p>
            <a:pPr marL="0" indent="0">
              <a:buNone/>
              <a:defRPr/>
            </a:pPr>
            <a:r>
              <a:rPr lang="en-US" dirty="0">
                <a:latin typeface="Garamond" panose="02020404030301010803" pitchFamily="18" charset="0"/>
              </a:rPr>
              <a:t>Advantage: </a:t>
            </a:r>
          </a:p>
          <a:p>
            <a:pPr marL="342900" indent="-342900">
              <a:defRPr/>
            </a:pPr>
            <a:r>
              <a:rPr lang="en-US" dirty="0">
                <a:latin typeface="Garamond" panose="02020404030301010803" pitchFamily="18" charset="0"/>
              </a:rPr>
              <a:t>It has very low implementation effort</a:t>
            </a:r>
          </a:p>
          <a:p>
            <a:pPr marL="0" indent="0">
              <a:buNone/>
              <a:defRPr/>
            </a:pPr>
            <a:r>
              <a:rPr lang="en-US" dirty="0">
                <a:latin typeface="Garamond" panose="02020404030301010803" pitchFamily="18" charset="0"/>
              </a:rPr>
              <a:t>Shortcoming &amp; limitation: </a:t>
            </a:r>
          </a:p>
          <a:p>
            <a:pPr marL="342900" indent="-342900">
              <a:defRPr/>
            </a:pPr>
            <a:r>
              <a:rPr lang="en-US" dirty="0">
                <a:latin typeface="Garamond" panose="02020404030301010803" pitchFamily="18" charset="0"/>
              </a:rPr>
              <a:t>poor application flexibility and </a:t>
            </a:r>
            <a:r>
              <a:rPr lang="en-US" dirty="0" smtClean="0">
                <a:latin typeface="Garamond" panose="02020404030301010803" pitchFamily="18" charset="0"/>
              </a:rPr>
              <a:t>isolation</a:t>
            </a:r>
            <a:r>
              <a:rPr lang="en-US" dirty="0">
                <a:latin typeface="Garamond" panose="02020404030301010803" pitchFamily="18" charset="0"/>
              </a:rPr>
              <a:t/>
            </a:r>
            <a:br>
              <a:rPr lang="en-US" dirty="0">
                <a:latin typeface="Garamond" panose="02020404030301010803" pitchFamily="18" charset="0"/>
              </a:rPr>
            </a:br>
            <a:endParaRPr lang="en-US" dirty="0">
              <a:latin typeface="Garamond" panose="02020404030301010803" pitchFamily="18" charset="0"/>
            </a:endParaRPr>
          </a:p>
        </p:txBody>
      </p:sp>
    </p:spTree>
    <p:extLst>
      <p:ext uri="{BB962C8B-B14F-4D97-AF65-F5344CB8AC3E}">
        <p14:creationId xmlns:p14="http://schemas.microsoft.com/office/powerpoint/2010/main" val="554638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smtClean="0">
                <a:latin typeface="Garamond" panose="02020404030301010803" pitchFamily="18" charset="0"/>
              </a:rPr>
              <a:t>Virtualization</a:t>
            </a:r>
            <a:r>
              <a:rPr lang="en-US" altLang="en-US" sz="3600" dirty="0" smtClean="0">
                <a:solidFill>
                  <a:srgbClr val="FFFF00"/>
                </a:solidFill>
                <a:latin typeface="Garamond" panose="02020404030301010803" pitchFamily="18" charset="0"/>
              </a:rPr>
              <a:t> </a:t>
            </a:r>
            <a:r>
              <a:rPr lang="en-US" altLang="en-US" sz="3600" dirty="0" smtClean="0">
                <a:latin typeface="Garamond" panose="02020404030301010803" pitchFamily="18" charset="0"/>
              </a:rPr>
              <a:t>with Middleware/Library Support</a:t>
            </a:r>
            <a:endParaRPr lang="en-US" sz="3600"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237129" y="1358152"/>
            <a:ext cx="9654989" cy="5163671"/>
          </a:xfrm>
          <a:prstGeom prst="rect">
            <a:avLst/>
          </a:prstGeom>
        </p:spPr>
      </p:pic>
    </p:spTree>
    <p:extLst>
      <p:ext uri="{BB962C8B-B14F-4D97-AF65-F5344CB8AC3E}">
        <p14:creationId xmlns:p14="http://schemas.microsoft.com/office/powerpoint/2010/main" val="681054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4051"/>
          </a:xfrm>
        </p:spPr>
        <p:txBody>
          <a:bodyPr/>
          <a:lstStyle/>
          <a:p>
            <a:r>
              <a:rPr lang="en-US" altLang="zh-CN" dirty="0" smtClean="0">
                <a:latin typeface="Garamond" panose="02020404030301010803" pitchFamily="18" charset="0"/>
              </a:rPr>
              <a:t>The </a:t>
            </a:r>
            <a:r>
              <a:rPr lang="en-US" altLang="zh-CN" dirty="0" err="1" smtClean="0">
                <a:latin typeface="Garamond" panose="02020404030301010803" pitchFamily="18" charset="0"/>
              </a:rPr>
              <a:t>vCUBE</a:t>
            </a:r>
            <a:r>
              <a:rPr lang="en-US" altLang="zh-CN" dirty="0" smtClean="0">
                <a:latin typeface="Garamond" panose="02020404030301010803" pitchFamily="18" charset="0"/>
              </a:rPr>
              <a:t> for Virtualization of GPGPU</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371600" y="1479176"/>
            <a:ext cx="9412941" cy="4697787"/>
          </a:xfrm>
          <a:prstGeom prst="rect">
            <a:avLst/>
          </a:prstGeom>
        </p:spPr>
      </p:pic>
      <p:pic>
        <p:nvPicPr>
          <p:cNvPr id="3" name="Picture 2"/>
          <p:cNvPicPr>
            <a:picLocks noChangeAspect="1"/>
          </p:cNvPicPr>
          <p:nvPr/>
        </p:nvPicPr>
        <p:blipFill>
          <a:blip r:embed="rId3"/>
          <a:stretch>
            <a:fillRect/>
          </a:stretch>
        </p:blipFill>
        <p:spPr>
          <a:xfrm>
            <a:off x="5298141" y="5384777"/>
            <a:ext cx="6019800" cy="1343025"/>
          </a:xfrm>
          <a:prstGeom prst="rect">
            <a:avLst/>
          </a:prstGeom>
        </p:spPr>
      </p:pic>
    </p:spTree>
    <p:extLst>
      <p:ext uri="{BB962C8B-B14F-4D97-AF65-F5344CB8AC3E}">
        <p14:creationId xmlns:p14="http://schemas.microsoft.com/office/powerpoint/2010/main" val="2543524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706"/>
            <a:ext cx="10515600" cy="591670"/>
          </a:xfrm>
        </p:spPr>
        <p:txBody>
          <a:bodyPr>
            <a:normAutofit fontScale="90000"/>
          </a:bodyPr>
          <a:lstStyle/>
          <a:p>
            <a:r>
              <a:rPr lang="en-US" dirty="0" smtClean="0">
                <a:latin typeface="Garamond" panose="02020404030301010803" pitchFamily="18" charset="0"/>
              </a:rPr>
              <a:t>User-Application level: </a:t>
            </a:r>
            <a:endParaRPr lang="en-US" dirty="0">
              <a:latin typeface="Garamond" panose="02020404030301010803" pitchFamily="18" charset="0"/>
            </a:endParaRPr>
          </a:p>
        </p:txBody>
      </p:sp>
      <p:sp>
        <p:nvSpPr>
          <p:cNvPr id="3" name="Content Placeholder 2"/>
          <p:cNvSpPr>
            <a:spLocks noGrp="1"/>
          </p:cNvSpPr>
          <p:nvPr>
            <p:ph idx="1"/>
          </p:nvPr>
        </p:nvSpPr>
        <p:spPr>
          <a:xfrm>
            <a:off x="838200" y="954742"/>
            <a:ext cx="10515600" cy="5459505"/>
          </a:xfrm>
        </p:spPr>
        <p:txBody>
          <a:bodyPr>
            <a:normAutofit/>
          </a:bodyPr>
          <a:lstStyle/>
          <a:p>
            <a:r>
              <a:rPr lang="en-US" dirty="0">
                <a:latin typeface="Garamond" panose="02020404030301010803" pitchFamily="18" charset="0"/>
              </a:rPr>
              <a:t>Virtualization at the application level virtualizes an application as a VM. </a:t>
            </a:r>
            <a:endParaRPr lang="en-US" dirty="0" smtClean="0">
              <a:latin typeface="Garamond" panose="02020404030301010803" pitchFamily="18" charset="0"/>
            </a:endParaRPr>
          </a:p>
          <a:p>
            <a:r>
              <a:rPr lang="en-US" dirty="0" smtClean="0">
                <a:latin typeface="Garamond" panose="02020404030301010803" pitchFamily="18" charset="0"/>
              </a:rPr>
              <a:t>On </a:t>
            </a:r>
            <a:r>
              <a:rPr lang="en-US" dirty="0">
                <a:latin typeface="Garamond" panose="02020404030301010803" pitchFamily="18" charset="0"/>
              </a:rPr>
              <a:t>a traditional OS, </a:t>
            </a:r>
            <a:r>
              <a:rPr lang="en-US" dirty="0" smtClean="0">
                <a:latin typeface="Garamond" panose="02020404030301010803" pitchFamily="18" charset="0"/>
              </a:rPr>
              <a:t>an application </a:t>
            </a:r>
            <a:r>
              <a:rPr lang="en-US" dirty="0">
                <a:latin typeface="Garamond" panose="02020404030301010803" pitchFamily="18" charset="0"/>
              </a:rPr>
              <a:t>often runs as a process. </a:t>
            </a:r>
            <a:endParaRPr lang="en-US" dirty="0" smtClean="0">
              <a:latin typeface="Garamond" panose="02020404030301010803" pitchFamily="18" charset="0"/>
            </a:endParaRPr>
          </a:p>
          <a:p>
            <a:r>
              <a:rPr lang="en-US" dirty="0" smtClean="0">
                <a:latin typeface="Garamond" panose="02020404030301010803" pitchFamily="18" charset="0"/>
              </a:rPr>
              <a:t>Therefore</a:t>
            </a:r>
            <a:r>
              <a:rPr lang="en-US" dirty="0">
                <a:latin typeface="Garamond" panose="02020404030301010803" pitchFamily="18" charset="0"/>
              </a:rPr>
              <a:t>, </a:t>
            </a:r>
            <a:r>
              <a:rPr lang="en-US" b="1" u="sng" dirty="0">
                <a:latin typeface="Garamond" panose="02020404030301010803" pitchFamily="18" charset="0"/>
              </a:rPr>
              <a:t>application-level virtualization </a:t>
            </a:r>
            <a:r>
              <a:rPr lang="en-US" dirty="0">
                <a:latin typeface="Garamond" panose="02020404030301010803" pitchFamily="18" charset="0"/>
              </a:rPr>
              <a:t>is also known </a:t>
            </a:r>
            <a:r>
              <a:rPr lang="en-US" dirty="0" smtClean="0">
                <a:latin typeface="Garamond" panose="02020404030301010803" pitchFamily="18" charset="0"/>
              </a:rPr>
              <a:t>as </a:t>
            </a:r>
            <a:r>
              <a:rPr lang="en-US" b="1" u="sng" dirty="0" smtClean="0">
                <a:latin typeface="Garamond" panose="02020404030301010803" pitchFamily="18" charset="0"/>
              </a:rPr>
              <a:t>process-level virtualization</a:t>
            </a:r>
            <a:r>
              <a:rPr lang="en-US" b="1" dirty="0" smtClean="0">
                <a:latin typeface="Garamond" panose="02020404030301010803" pitchFamily="18" charset="0"/>
              </a:rPr>
              <a:t>.</a:t>
            </a:r>
          </a:p>
          <a:p>
            <a:r>
              <a:rPr lang="en-US" dirty="0" smtClean="0">
                <a:latin typeface="Garamond" panose="02020404030301010803" pitchFamily="18" charset="0"/>
              </a:rPr>
              <a:t>The most </a:t>
            </a:r>
            <a:r>
              <a:rPr lang="en-US" dirty="0">
                <a:latin typeface="Garamond" panose="02020404030301010803" pitchFamily="18" charset="0"/>
              </a:rPr>
              <a:t>popular approach is to </a:t>
            </a:r>
            <a:r>
              <a:rPr lang="en-US" b="1" u="sng" dirty="0">
                <a:latin typeface="Garamond" panose="02020404030301010803" pitchFamily="18" charset="0"/>
              </a:rPr>
              <a:t>deploy high level language (</a:t>
            </a:r>
            <a:r>
              <a:rPr lang="en-US" b="1" u="sng" dirty="0" smtClean="0">
                <a:latin typeface="Garamond" panose="02020404030301010803" pitchFamily="18" charset="0"/>
              </a:rPr>
              <a:t>HLL) VMs</a:t>
            </a:r>
            <a:r>
              <a:rPr lang="en-US" dirty="0">
                <a:latin typeface="Garamond" panose="02020404030301010803" pitchFamily="18" charset="0"/>
              </a:rPr>
              <a:t>. </a:t>
            </a:r>
            <a:endParaRPr lang="en-US" dirty="0" smtClean="0">
              <a:latin typeface="Garamond" panose="02020404030301010803" pitchFamily="18" charset="0"/>
            </a:endParaRPr>
          </a:p>
          <a:p>
            <a:r>
              <a:rPr lang="en-US" dirty="0" smtClean="0">
                <a:latin typeface="Garamond" panose="02020404030301010803" pitchFamily="18" charset="0"/>
              </a:rPr>
              <a:t>Any </a:t>
            </a:r>
            <a:r>
              <a:rPr lang="en-US" dirty="0">
                <a:latin typeface="Garamond" panose="02020404030301010803" pitchFamily="18" charset="0"/>
              </a:rPr>
              <a:t>program written in the HLL and compiled for </a:t>
            </a:r>
            <a:r>
              <a:rPr lang="en-US" dirty="0" smtClean="0">
                <a:latin typeface="Garamond" panose="02020404030301010803" pitchFamily="18" charset="0"/>
              </a:rPr>
              <a:t>this VM </a:t>
            </a:r>
            <a:r>
              <a:rPr lang="en-US" dirty="0">
                <a:latin typeface="Garamond" panose="02020404030301010803" pitchFamily="18" charset="0"/>
              </a:rPr>
              <a:t>will be able to run on it. </a:t>
            </a:r>
            <a:endParaRPr lang="en-US" dirty="0" smtClean="0">
              <a:latin typeface="Garamond" panose="02020404030301010803" pitchFamily="18" charset="0"/>
            </a:endParaRPr>
          </a:p>
        </p:txBody>
      </p:sp>
    </p:spTree>
    <p:extLst>
      <p:ext uri="{BB962C8B-B14F-4D97-AF65-F5344CB8AC3E}">
        <p14:creationId xmlns:p14="http://schemas.microsoft.com/office/powerpoint/2010/main" val="434994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a:latin typeface="Garamond" panose="02020404030301010803" pitchFamily="18" charset="0"/>
              </a:rPr>
              <a:t>The </a:t>
            </a:r>
            <a:r>
              <a:rPr lang="en-US" b="1" u="sng" dirty="0">
                <a:latin typeface="Garamond" panose="02020404030301010803" pitchFamily="18" charset="0"/>
              </a:rPr>
              <a:t>Microsoft .NET </a:t>
            </a:r>
            <a:r>
              <a:rPr lang="en-US" b="1" u="sng" dirty="0" smtClean="0">
                <a:latin typeface="Garamond" panose="02020404030301010803" pitchFamily="18" charset="0"/>
              </a:rPr>
              <a:t>CLR(Common Language Runtime) </a:t>
            </a:r>
            <a:r>
              <a:rPr lang="en-US" b="1" u="sng" dirty="0">
                <a:latin typeface="Garamond" panose="02020404030301010803" pitchFamily="18" charset="0"/>
              </a:rPr>
              <a:t>and Java Virtual Machine (</a:t>
            </a:r>
            <a:r>
              <a:rPr lang="en-US" b="1" u="sng" dirty="0" smtClean="0">
                <a:latin typeface="Garamond" panose="02020404030301010803" pitchFamily="18" charset="0"/>
              </a:rPr>
              <a:t>JVM: </a:t>
            </a:r>
            <a:r>
              <a:rPr lang="en-IN" dirty="0"/>
              <a:t> </a:t>
            </a:r>
            <a:r>
              <a:rPr lang="en-IN" b="1" dirty="0"/>
              <a:t>converting bytecode</a:t>
            </a:r>
            <a:r>
              <a:rPr lang="en-IN" dirty="0"/>
              <a:t> to the </a:t>
            </a:r>
            <a:r>
              <a:rPr lang="en-IN" b="1" dirty="0"/>
              <a:t>machine</a:t>
            </a:r>
            <a:r>
              <a:rPr lang="en-IN" dirty="0"/>
              <a:t> specific </a:t>
            </a:r>
            <a:r>
              <a:rPr lang="en-IN" b="1" dirty="0"/>
              <a:t>code</a:t>
            </a:r>
            <a:r>
              <a:rPr lang="en-US" b="1" u="sng" dirty="0" smtClean="0">
                <a:latin typeface="Garamond" panose="02020404030301010803" pitchFamily="18" charset="0"/>
              </a:rPr>
              <a:t>) </a:t>
            </a:r>
            <a:r>
              <a:rPr lang="en-US" dirty="0">
                <a:latin typeface="Garamond" panose="02020404030301010803" pitchFamily="18" charset="0"/>
              </a:rPr>
              <a:t>are two good examples of this class of VM</a:t>
            </a:r>
            <a:r>
              <a:rPr lang="en-US" dirty="0" smtClean="0">
                <a:latin typeface="Garamond" panose="02020404030301010803" pitchFamily="18" charset="0"/>
              </a:rPr>
              <a:t>.</a:t>
            </a:r>
          </a:p>
          <a:p>
            <a:r>
              <a:rPr lang="en-US" dirty="0">
                <a:latin typeface="Garamond" panose="02020404030301010803" pitchFamily="18" charset="0"/>
                <a:hlinkClick r:id="rId2"/>
              </a:rPr>
              <a:t>https://</a:t>
            </a:r>
            <a:r>
              <a:rPr lang="en-US" dirty="0" smtClean="0">
                <a:latin typeface="Garamond" panose="02020404030301010803" pitchFamily="18" charset="0"/>
                <a:hlinkClick r:id="rId2"/>
              </a:rPr>
              <a:t>en.wikipedia.org/wiki/List_of_Java_virtual_machines</a:t>
            </a:r>
            <a:endParaRPr lang="en-US" dirty="0" smtClean="0">
              <a:latin typeface="Garamond" panose="02020404030301010803" pitchFamily="18" charset="0"/>
            </a:endParaRP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36895006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defRPr/>
            </a:pPr>
            <a:r>
              <a:rPr lang="en-US" dirty="0" smtClean="0">
                <a:latin typeface="Garamond" panose="02020404030301010803" pitchFamily="18" charset="0"/>
              </a:rPr>
              <a:t>Advantage</a:t>
            </a:r>
            <a:r>
              <a:rPr lang="en-US" dirty="0">
                <a:latin typeface="Garamond" panose="02020404030301010803" pitchFamily="18" charset="0"/>
              </a:rPr>
              <a:t>: </a:t>
            </a:r>
          </a:p>
          <a:p>
            <a:pPr marL="342900" indent="-342900">
              <a:defRPr/>
            </a:pPr>
            <a:r>
              <a:rPr lang="en-US" b="1" i="1" u="sng" dirty="0">
                <a:solidFill>
                  <a:srgbClr val="FF0000"/>
                </a:solidFill>
                <a:latin typeface="Garamond" panose="02020404030301010803" pitchFamily="18" charset="0"/>
              </a:rPr>
              <a:t>H</a:t>
            </a:r>
            <a:r>
              <a:rPr lang="en-US" b="1" i="1" u="sng" dirty="0" smtClean="0">
                <a:solidFill>
                  <a:srgbClr val="FF0000"/>
                </a:solidFill>
                <a:latin typeface="Garamond" panose="02020404030301010803" pitchFamily="18" charset="0"/>
              </a:rPr>
              <a:t>as </a:t>
            </a:r>
            <a:r>
              <a:rPr lang="en-US" b="1" i="1" u="sng" dirty="0">
                <a:solidFill>
                  <a:srgbClr val="FF0000"/>
                </a:solidFill>
                <a:latin typeface="Garamond" panose="02020404030301010803" pitchFamily="18" charset="0"/>
              </a:rPr>
              <a:t>the best application </a:t>
            </a:r>
            <a:r>
              <a:rPr lang="en-US" b="1" i="1" u="sng" dirty="0" smtClean="0">
                <a:solidFill>
                  <a:srgbClr val="FF0000"/>
                </a:solidFill>
                <a:latin typeface="Garamond" panose="02020404030301010803" pitchFamily="18" charset="0"/>
              </a:rPr>
              <a:t>isolation</a:t>
            </a:r>
            <a:endParaRPr lang="en-US" b="1" i="1" u="sng" dirty="0">
              <a:solidFill>
                <a:srgbClr val="FF0000"/>
              </a:solidFill>
              <a:latin typeface="Garamond" panose="02020404030301010803" pitchFamily="18" charset="0"/>
            </a:endParaRPr>
          </a:p>
          <a:p>
            <a:pPr marL="0" indent="0">
              <a:buNone/>
              <a:defRPr/>
            </a:pPr>
            <a:r>
              <a:rPr lang="en-US" dirty="0">
                <a:latin typeface="Garamond" panose="02020404030301010803" pitchFamily="18" charset="0"/>
              </a:rPr>
              <a:t>Shortcoming &amp; limitation: </a:t>
            </a:r>
          </a:p>
          <a:p>
            <a:pPr marL="342900" indent="-342900">
              <a:defRPr/>
            </a:pPr>
            <a:r>
              <a:rPr lang="en-US" b="1" i="1" u="sng" dirty="0">
                <a:solidFill>
                  <a:srgbClr val="FF0000"/>
                </a:solidFill>
                <a:latin typeface="Garamond" panose="02020404030301010803" pitchFamily="18" charset="0"/>
              </a:rPr>
              <a:t>L</a:t>
            </a:r>
            <a:r>
              <a:rPr lang="en-US" b="1" i="1" u="sng" dirty="0" smtClean="0">
                <a:solidFill>
                  <a:srgbClr val="FF0000"/>
                </a:solidFill>
                <a:latin typeface="Garamond" panose="02020404030301010803" pitchFamily="18" charset="0"/>
              </a:rPr>
              <a:t>ow </a:t>
            </a:r>
            <a:r>
              <a:rPr lang="en-US" b="1" i="1" u="sng" dirty="0">
                <a:solidFill>
                  <a:srgbClr val="FF0000"/>
                </a:solidFill>
                <a:latin typeface="Garamond" panose="02020404030301010803" pitchFamily="18" charset="0"/>
              </a:rPr>
              <a:t>performance, low application flexibility and high implementation complexity</a:t>
            </a:r>
            <a:r>
              <a:rPr lang="en-US" b="1" i="1" u="sng" dirty="0" smtClean="0">
                <a:solidFill>
                  <a:srgbClr val="FF0000"/>
                </a:solidFill>
                <a:latin typeface="Garamond" panose="02020404030301010803" pitchFamily="18" charset="0"/>
              </a:rPr>
              <a:t>.</a:t>
            </a:r>
            <a:endParaRPr lang="en-US" b="1" i="1" u="sng"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3857992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a:p>
            <a:pPr marL="0" indent="0" algn="ctr">
              <a:buNone/>
            </a:pPr>
            <a:r>
              <a:rPr lang="en-US" altLang="en-US" dirty="0" smtClean="0">
                <a:latin typeface="Garamond" panose="02020404030301010803" pitchFamily="18" charset="0"/>
              </a:rPr>
              <a:t>More </a:t>
            </a:r>
            <a:r>
              <a:rPr lang="en-US" altLang="en-US" dirty="0" err="1" smtClean="0">
                <a:latin typeface="Garamond" panose="02020404030301010803" pitchFamily="18" charset="0"/>
              </a:rPr>
              <a:t>Xs</a:t>
            </a:r>
            <a:r>
              <a:rPr lang="en-US" altLang="en-US" dirty="0" smtClean="0">
                <a:latin typeface="Garamond" panose="02020404030301010803" pitchFamily="18" charset="0"/>
              </a:rPr>
              <a:t> mean higher merit</a:t>
            </a:r>
          </a:p>
          <a:p>
            <a:endParaRPr lang="en-US" dirty="0"/>
          </a:p>
        </p:txBody>
      </p:sp>
      <p:pic>
        <p:nvPicPr>
          <p:cNvPr id="4" name="Picture 3"/>
          <p:cNvPicPr>
            <a:picLocks noChangeAspect="1"/>
          </p:cNvPicPr>
          <p:nvPr/>
        </p:nvPicPr>
        <p:blipFill>
          <a:blip r:embed="rId2"/>
          <a:stretch>
            <a:fillRect/>
          </a:stretch>
        </p:blipFill>
        <p:spPr>
          <a:xfrm>
            <a:off x="1941216" y="1395319"/>
            <a:ext cx="8309568" cy="3894770"/>
          </a:xfrm>
          <a:prstGeom prst="rect">
            <a:avLst/>
          </a:prstGeom>
        </p:spPr>
      </p:pic>
      <p:sp>
        <p:nvSpPr>
          <p:cNvPr id="2" name="TextBox 1"/>
          <p:cNvSpPr txBox="1"/>
          <p:nvPr/>
        </p:nvSpPr>
        <p:spPr>
          <a:xfrm>
            <a:off x="1365161" y="437882"/>
            <a:ext cx="7263684" cy="646331"/>
          </a:xfrm>
          <a:prstGeom prst="rect">
            <a:avLst/>
          </a:prstGeom>
          <a:noFill/>
        </p:spPr>
        <p:txBody>
          <a:bodyPr wrap="square" rtlCol="0">
            <a:spAutoFit/>
          </a:bodyPr>
          <a:lstStyle/>
          <a:p>
            <a:r>
              <a:rPr lang="en-US" dirty="0" smtClean="0"/>
              <a:t>Relative merits of virtualization at various levels (More X’s means higher merit ,with a maximum of 5 X’s)</a:t>
            </a:r>
            <a:endParaRPr lang="en-IN" dirty="0"/>
          </a:p>
        </p:txBody>
      </p:sp>
    </p:spTree>
    <p:extLst>
      <p:ext uri="{BB962C8B-B14F-4D97-AF65-F5344CB8AC3E}">
        <p14:creationId xmlns:p14="http://schemas.microsoft.com/office/powerpoint/2010/main" val="2484151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Garamond" panose="02020404030301010803" pitchFamily="18" charset="0"/>
              </a:rPr>
              <a:t>Relative Merits of Different </a:t>
            </a:r>
            <a:r>
              <a:rPr lang="en-US" dirty="0" smtClean="0">
                <a:latin typeface="Garamond" panose="02020404030301010803" pitchFamily="18" charset="0"/>
              </a:rPr>
              <a:t>Approaches</a:t>
            </a:r>
            <a:endParaRPr lang="en-US" dirty="0">
              <a:latin typeface="Garamond" panose="02020404030301010803" pitchFamily="18" charset="0"/>
            </a:endParaRPr>
          </a:p>
        </p:txBody>
      </p:sp>
      <p:sp>
        <p:nvSpPr>
          <p:cNvPr id="3" name="Content Placeholder 2"/>
          <p:cNvSpPr>
            <a:spLocks noGrp="1"/>
          </p:cNvSpPr>
          <p:nvPr>
            <p:ph idx="1"/>
          </p:nvPr>
        </p:nvSpPr>
        <p:spPr>
          <a:xfrm>
            <a:off x="838200" y="1479176"/>
            <a:ext cx="10515600" cy="4697787"/>
          </a:xfrm>
        </p:spPr>
        <p:txBody>
          <a:bodyPr>
            <a:normAutofit lnSpcReduction="10000"/>
          </a:bodyPr>
          <a:lstStyle/>
          <a:p>
            <a:r>
              <a:rPr lang="en-US" dirty="0" smtClean="0">
                <a:latin typeface="Garamond" panose="02020404030301010803" pitchFamily="18" charset="0"/>
              </a:rPr>
              <a:t>The column headings </a:t>
            </a:r>
            <a:r>
              <a:rPr lang="en-US" dirty="0">
                <a:latin typeface="Garamond" panose="02020404030301010803" pitchFamily="18" charset="0"/>
              </a:rPr>
              <a:t>correspond to four technical merits. “Higher Performance” and “</a:t>
            </a:r>
            <a:r>
              <a:rPr lang="en-US" b="1" dirty="0">
                <a:latin typeface="Garamond" panose="02020404030301010803" pitchFamily="18" charset="0"/>
              </a:rPr>
              <a:t>Application </a:t>
            </a:r>
            <a:r>
              <a:rPr lang="en-US" b="1" dirty="0" smtClean="0">
                <a:latin typeface="Garamond" panose="02020404030301010803" pitchFamily="18" charset="0"/>
              </a:rPr>
              <a:t>Flexibility</a:t>
            </a:r>
            <a:r>
              <a:rPr lang="en-US" dirty="0" smtClean="0">
                <a:latin typeface="Garamond" panose="02020404030301010803" pitchFamily="18" charset="0"/>
              </a:rPr>
              <a:t>” are </a:t>
            </a:r>
            <a:r>
              <a:rPr lang="en-US" dirty="0">
                <a:latin typeface="Garamond" panose="02020404030301010803" pitchFamily="18" charset="0"/>
              </a:rPr>
              <a:t>self-explanatory. </a:t>
            </a:r>
            <a:endParaRPr lang="en-US" dirty="0" smtClean="0">
              <a:latin typeface="Garamond" panose="02020404030301010803" pitchFamily="18" charset="0"/>
            </a:endParaRPr>
          </a:p>
          <a:p>
            <a:r>
              <a:rPr lang="en-US" dirty="0" smtClean="0">
                <a:latin typeface="Garamond" panose="02020404030301010803" pitchFamily="18" charset="0"/>
              </a:rPr>
              <a:t>“</a:t>
            </a:r>
            <a:r>
              <a:rPr lang="en-US" b="1" dirty="0">
                <a:latin typeface="Garamond" panose="02020404030301010803" pitchFamily="18" charset="0"/>
              </a:rPr>
              <a:t>Implementation Complexity</a:t>
            </a:r>
            <a:r>
              <a:rPr lang="en-US" dirty="0">
                <a:latin typeface="Garamond" panose="02020404030301010803" pitchFamily="18" charset="0"/>
              </a:rPr>
              <a:t>” implies the cost to implement that particular virtualization level. </a:t>
            </a:r>
            <a:endParaRPr lang="en-US" dirty="0" smtClean="0">
              <a:latin typeface="Garamond" panose="02020404030301010803" pitchFamily="18" charset="0"/>
            </a:endParaRPr>
          </a:p>
          <a:p>
            <a:r>
              <a:rPr lang="en-US" dirty="0" smtClean="0">
                <a:latin typeface="Garamond" panose="02020404030301010803" pitchFamily="18" charset="0"/>
              </a:rPr>
              <a:t>“</a:t>
            </a:r>
            <a:r>
              <a:rPr lang="en-US" b="1" dirty="0" smtClean="0">
                <a:latin typeface="Garamond" panose="02020404030301010803" pitchFamily="18" charset="0"/>
              </a:rPr>
              <a:t>Application Isolation</a:t>
            </a:r>
            <a:r>
              <a:rPr lang="en-US" dirty="0">
                <a:latin typeface="Garamond" panose="02020404030301010803" pitchFamily="18" charset="0"/>
              </a:rPr>
              <a:t>” refers to the effort required to isolate resources </a:t>
            </a:r>
            <a:r>
              <a:rPr lang="en-US" dirty="0" smtClean="0">
                <a:latin typeface="Garamond" panose="02020404030301010803" pitchFamily="18" charset="0"/>
              </a:rPr>
              <a:t>committed to </a:t>
            </a:r>
            <a:r>
              <a:rPr lang="en-US" dirty="0">
                <a:latin typeface="Garamond" panose="02020404030301010803" pitchFamily="18" charset="0"/>
              </a:rPr>
              <a:t>different VMs. Each row corresponds to a particular level of virtualization</a:t>
            </a:r>
            <a:r>
              <a:rPr lang="en-US" dirty="0" smtClean="0">
                <a:latin typeface="Garamond" panose="02020404030301010803" pitchFamily="18" charset="0"/>
              </a:rPr>
              <a:t>.</a:t>
            </a:r>
          </a:p>
          <a:p>
            <a:r>
              <a:rPr lang="en-US" dirty="0" smtClean="0">
                <a:latin typeface="Garamond" panose="02020404030301010803" pitchFamily="18" charset="0"/>
              </a:rPr>
              <a:t>However</a:t>
            </a:r>
            <a:r>
              <a:rPr lang="en-US" dirty="0">
                <a:latin typeface="Garamond" panose="02020404030301010803" pitchFamily="18" charset="0"/>
              </a:rPr>
              <a:t>, the hardware and application levels are also the </a:t>
            </a:r>
            <a:r>
              <a:rPr lang="en-US" dirty="0" smtClean="0">
                <a:latin typeface="Garamond" panose="02020404030301010803" pitchFamily="18" charset="0"/>
              </a:rPr>
              <a:t>most expensive to implement</a:t>
            </a:r>
            <a:r>
              <a:rPr lang="en-US" dirty="0">
                <a:latin typeface="Garamond" panose="02020404030301010803" pitchFamily="18" charset="0"/>
              </a:rPr>
              <a:t>. </a:t>
            </a:r>
            <a:endParaRPr lang="en-US" dirty="0" smtClean="0">
              <a:latin typeface="Garamond" panose="02020404030301010803" pitchFamily="18" charset="0"/>
            </a:endParaRPr>
          </a:p>
          <a:p>
            <a:r>
              <a:rPr lang="en-US" dirty="0" smtClean="0">
                <a:latin typeface="Garamond" panose="02020404030301010803" pitchFamily="18" charset="0"/>
              </a:rPr>
              <a:t>User </a:t>
            </a:r>
            <a:r>
              <a:rPr lang="en-US" dirty="0">
                <a:latin typeface="Garamond" panose="02020404030301010803" pitchFamily="18" charset="0"/>
              </a:rPr>
              <a:t>isolation is the most difficult to achieve. </a:t>
            </a:r>
            <a:endParaRPr lang="en-US" dirty="0" smtClean="0">
              <a:latin typeface="Garamond" panose="02020404030301010803" pitchFamily="18" charset="0"/>
            </a:endParaRPr>
          </a:p>
          <a:p>
            <a:r>
              <a:rPr lang="en-US" b="1" dirty="0" smtClean="0">
                <a:latin typeface="Garamond" panose="02020404030301010803" pitchFamily="18" charset="0"/>
              </a:rPr>
              <a:t>ISA implementation </a:t>
            </a:r>
            <a:r>
              <a:rPr lang="en-US" dirty="0" smtClean="0">
                <a:latin typeface="Garamond" panose="02020404030301010803" pitchFamily="18" charset="0"/>
              </a:rPr>
              <a:t>offers the </a:t>
            </a:r>
            <a:r>
              <a:rPr lang="en-US" dirty="0">
                <a:latin typeface="Garamond" panose="02020404030301010803" pitchFamily="18" charset="0"/>
              </a:rPr>
              <a:t>best application flexibility</a:t>
            </a:r>
            <a:r>
              <a:rPr lang="en-US" dirty="0" smtClean="0">
                <a:latin typeface="Garamond" panose="02020404030301010803" pitchFamily="18" charset="0"/>
              </a:rPr>
              <a:t>.</a:t>
            </a:r>
            <a:endParaRPr lang="en-US" dirty="0">
              <a:latin typeface="Garamond" panose="02020404030301010803" pitchFamily="18" charset="0"/>
            </a:endParaRPr>
          </a:p>
        </p:txBody>
      </p:sp>
    </p:spTree>
    <p:extLst>
      <p:ext uri="{BB962C8B-B14F-4D97-AF65-F5344CB8AC3E}">
        <p14:creationId xmlns:p14="http://schemas.microsoft.com/office/powerpoint/2010/main" val="3448061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3028"/>
          </a:xfrm>
        </p:spPr>
        <p:txBody>
          <a:bodyPr/>
          <a:lstStyle/>
          <a:p>
            <a:r>
              <a:rPr lang="en-US" dirty="0" smtClean="0">
                <a:latin typeface="Garamond" panose="02020404030301010803" pitchFamily="18" charset="0"/>
              </a:rPr>
              <a:t>Hypervisor</a:t>
            </a:r>
            <a:endParaRPr lang="en-US" dirty="0">
              <a:latin typeface="Garamond" panose="02020404030301010803" pitchFamily="18" charset="0"/>
            </a:endParaRPr>
          </a:p>
        </p:txBody>
      </p:sp>
      <p:sp>
        <p:nvSpPr>
          <p:cNvPr id="3" name="Content Placeholder 2"/>
          <p:cNvSpPr>
            <a:spLocks noGrp="1"/>
          </p:cNvSpPr>
          <p:nvPr>
            <p:ph idx="1"/>
          </p:nvPr>
        </p:nvSpPr>
        <p:spPr>
          <a:xfrm>
            <a:off x="838200" y="1358154"/>
            <a:ext cx="10515600" cy="5136776"/>
          </a:xfrm>
        </p:spPr>
        <p:txBody>
          <a:bodyPr>
            <a:normAutofit/>
          </a:bodyPr>
          <a:lstStyle/>
          <a:p>
            <a:pPr>
              <a:lnSpc>
                <a:spcPct val="120000"/>
              </a:lnSpc>
              <a:defRPr/>
            </a:pPr>
            <a:r>
              <a:rPr lang="en-US" dirty="0">
                <a:latin typeface="Garamond" panose="02020404030301010803" pitchFamily="18" charset="0"/>
              </a:rPr>
              <a:t>A hypervisor is a </a:t>
            </a:r>
            <a:r>
              <a:rPr lang="en-US" b="1" i="1" u="sng" dirty="0">
                <a:latin typeface="Garamond" panose="02020404030301010803" pitchFamily="18" charset="0"/>
              </a:rPr>
              <a:t>hardware virtualization technique </a:t>
            </a:r>
            <a:r>
              <a:rPr lang="en-US" dirty="0">
                <a:latin typeface="Garamond" panose="02020404030301010803" pitchFamily="18" charset="0"/>
              </a:rPr>
              <a:t>allowing multiple operating systems, called guests to run on a host machine. This is also called the Virtual Machine Monitor (VMM</a:t>
            </a:r>
            <a:r>
              <a:rPr lang="en-US" dirty="0" smtClean="0">
                <a:latin typeface="Garamond" panose="02020404030301010803" pitchFamily="18" charset="0"/>
              </a:rPr>
              <a:t>).</a:t>
            </a:r>
          </a:p>
        </p:txBody>
      </p:sp>
    </p:spTree>
    <p:extLst>
      <p:ext uri="{BB962C8B-B14F-4D97-AF65-F5344CB8AC3E}">
        <p14:creationId xmlns:p14="http://schemas.microsoft.com/office/powerpoint/2010/main" val="431996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Implementation Levels of Virtualization</a:t>
            </a:r>
            <a:endParaRPr lang="en-US" dirty="0">
              <a:latin typeface="Garamond" panose="02020404030301010803" pitchFamily="18" charset="0"/>
            </a:endParaRPr>
          </a:p>
        </p:txBody>
      </p:sp>
      <p:sp>
        <p:nvSpPr>
          <p:cNvPr id="3" name="Content Placeholder 2"/>
          <p:cNvSpPr>
            <a:spLocks noGrp="1"/>
          </p:cNvSpPr>
          <p:nvPr>
            <p:ph idx="1"/>
          </p:nvPr>
        </p:nvSpPr>
        <p:spPr/>
        <p:txBody>
          <a:bodyPr>
            <a:normAutofit fontScale="92500"/>
          </a:bodyPr>
          <a:lstStyle/>
          <a:p>
            <a:r>
              <a:rPr lang="en-US" dirty="0">
                <a:latin typeface="Garamond" panose="02020404030301010803" pitchFamily="18" charset="0"/>
              </a:rPr>
              <a:t>Virtualization is a computer architecture technology by which multiple virtual machines (VMs) </a:t>
            </a:r>
            <a:r>
              <a:rPr lang="en-US" dirty="0" smtClean="0">
                <a:latin typeface="Garamond" panose="02020404030301010803" pitchFamily="18" charset="0"/>
              </a:rPr>
              <a:t>are multiplexed </a:t>
            </a:r>
            <a:r>
              <a:rPr lang="en-US" dirty="0">
                <a:latin typeface="Garamond" panose="02020404030301010803" pitchFamily="18" charset="0"/>
              </a:rPr>
              <a:t>in the same hardware machine. </a:t>
            </a:r>
            <a:endParaRPr lang="en-US" dirty="0" smtClean="0">
              <a:latin typeface="Garamond" panose="02020404030301010803" pitchFamily="18" charset="0"/>
            </a:endParaRPr>
          </a:p>
          <a:p>
            <a:r>
              <a:rPr lang="en-US" dirty="0" smtClean="0">
                <a:latin typeface="Garamond" panose="02020404030301010803" pitchFamily="18" charset="0"/>
              </a:rPr>
              <a:t>The </a:t>
            </a:r>
            <a:r>
              <a:rPr lang="en-US" dirty="0">
                <a:latin typeface="Garamond" panose="02020404030301010803" pitchFamily="18" charset="0"/>
              </a:rPr>
              <a:t>idea of VMs can be dated back to the </a:t>
            </a:r>
            <a:r>
              <a:rPr lang="en-US" dirty="0" smtClean="0">
                <a:latin typeface="Garamond" panose="02020404030301010803" pitchFamily="18" charset="0"/>
              </a:rPr>
              <a:t>1960s.</a:t>
            </a:r>
          </a:p>
          <a:p>
            <a:r>
              <a:rPr lang="en-US" dirty="0" smtClean="0">
                <a:latin typeface="Garamond" panose="02020404030301010803" pitchFamily="18" charset="0"/>
              </a:rPr>
              <a:t>The </a:t>
            </a:r>
            <a:r>
              <a:rPr lang="en-US" dirty="0">
                <a:latin typeface="Garamond" panose="02020404030301010803" pitchFamily="18" charset="0"/>
              </a:rPr>
              <a:t>purpose of a VM is to enhance resource </a:t>
            </a:r>
            <a:r>
              <a:rPr lang="en-US" i="1" u="sng" dirty="0">
                <a:solidFill>
                  <a:srgbClr val="FF0000"/>
                </a:solidFill>
                <a:latin typeface="Garamond" panose="02020404030301010803" pitchFamily="18" charset="0"/>
              </a:rPr>
              <a:t>sharing by many users and improve computer performance in terms of resource utilization and application flexibility. </a:t>
            </a:r>
            <a:endParaRPr lang="en-US" i="1" u="sng" dirty="0" smtClean="0">
              <a:solidFill>
                <a:srgbClr val="FF0000"/>
              </a:solidFill>
              <a:latin typeface="Garamond" panose="02020404030301010803" pitchFamily="18" charset="0"/>
            </a:endParaRPr>
          </a:p>
          <a:p>
            <a:r>
              <a:rPr lang="en-US" dirty="0" smtClean="0">
                <a:latin typeface="Garamond" panose="02020404030301010803" pitchFamily="18" charset="0"/>
              </a:rPr>
              <a:t>Hardware </a:t>
            </a:r>
            <a:r>
              <a:rPr lang="en-US" dirty="0">
                <a:latin typeface="Garamond" panose="02020404030301010803" pitchFamily="18" charset="0"/>
              </a:rPr>
              <a:t>resources (CPU, memory, I/O devices, etc.) or software resources (operating system and software libraries) can </a:t>
            </a:r>
            <a:r>
              <a:rPr lang="en-US" dirty="0" smtClean="0">
                <a:latin typeface="Garamond" panose="02020404030301010803" pitchFamily="18" charset="0"/>
              </a:rPr>
              <a:t>be virtualized </a:t>
            </a:r>
            <a:r>
              <a:rPr lang="en-US" dirty="0">
                <a:latin typeface="Garamond" panose="02020404030301010803" pitchFamily="18" charset="0"/>
              </a:rPr>
              <a:t>in various functional layers. </a:t>
            </a:r>
            <a:endParaRPr lang="en-US" dirty="0" smtClean="0">
              <a:latin typeface="Garamond" panose="02020404030301010803" pitchFamily="18" charset="0"/>
            </a:endParaRPr>
          </a:p>
          <a:p>
            <a:r>
              <a:rPr lang="en-US" dirty="0" smtClean="0">
                <a:latin typeface="Garamond" panose="02020404030301010803" pitchFamily="18" charset="0"/>
              </a:rPr>
              <a:t>This </a:t>
            </a:r>
            <a:r>
              <a:rPr lang="en-US" dirty="0">
                <a:latin typeface="Garamond" panose="02020404030301010803" pitchFamily="18" charset="0"/>
              </a:rPr>
              <a:t>virtualization technology has been revitalized as the</a:t>
            </a:r>
            <a:br>
              <a:rPr lang="en-US" dirty="0">
                <a:latin typeface="Garamond" panose="02020404030301010803" pitchFamily="18" charset="0"/>
              </a:rPr>
            </a:br>
            <a:r>
              <a:rPr lang="en-US" dirty="0">
                <a:latin typeface="Garamond" panose="02020404030301010803" pitchFamily="18" charset="0"/>
              </a:rPr>
              <a:t>demand for distributed and cloud computing increased sharply in recent </a:t>
            </a:r>
            <a:r>
              <a:rPr lang="en-US" dirty="0" smtClean="0">
                <a:latin typeface="Garamond" panose="02020404030301010803" pitchFamily="18" charset="0"/>
              </a:rPr>
              <a:t>years.</a:t>
            </a:r>
            <a:endParaRPr lang="en-US" dirty="0"/>
          </a:p>
        </p:txBody>
      </p:sp>
    </p:spTree>
    <p:extLst>
      <p:ext uri="{BB962C8B-B14F-4D97-AF65-F5344CB8AC3E}">
        <p14:creationId xmlns:p14="http://schemas.microsoft.com/office/powerpoint/2010/main" val="1229179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Major VMM and Hypervisor Providers (self study) </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035424" y="1815921"/>
            <a:ext cx="9816352" cy="4369726"/>
          </a:xfrm>
          <a:prstGeom prst="rect">
            <a:avLst/>
          </a:prstGeom>
        </p:spPr>
      </p:pic>
    </p:spTree>
    <p:extLst>
      <p:ext uri="{BB962C8B-B14F-4D97-AF65-F5344CB8AC3E}">
        <p14:creationId xmlns:p14="http://schemas.microsoft.com/office/powerpoint/2010/main" val="1729615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aramond" panose="02020404030301010803" pitchFamily="18" charset="0"/>
              </a:rPr>
              <a:t>The XEN </a:t>
            </a:r>
            <a:r>
              <a:rPr lang="en-US" altLang="en-US" dirty="0" smtClean="0">
                <a:latin typeface="Garamond" panose="02020404030301010803" pitchFamily="18" charset="0"/>
              </a:rPr>
              <a:t>Architecture</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800996" y="1690688"/>
            <a:ext cx="9144910" cy="4831136"/>
          </a:xfrm>
          <a:prstGeom prst="rect">
            <a:avLst/>
          </a:prstGeom>
        </p:spPr>
      </p:pic>
    </p:spTree>
    <p:extLst>
      <p:ext uri="{BB962C8B-B14F-4D97-AF65-F5344CB8AC3E}">
        <p14:creationId xmlns:p14="http://schemas.microsoft.com/office/powerpoint/2010/main" val="2143300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Garamond" panose="02020404030301010803" pitchFamily="18" charset="0"/>
              </a:rPr>
              <a:t>The XEN Architecture</a:t>
            </a:r>
            <a:endParaRPr lang="en-US" dirty="0"/>
          </a:p>
        </p:txBody>
      </p:sp>
      <p:sp>
        <p:nvSpPr>
          <p:cNvPr id="3" name="Content Placeholder 2"/>
          <p:cNvSpPr>
            <a:spLocks noGrp="1"/>
          </p:cNvSpPr>
          <p:nvPr>
            <p:ph idx="1"/>
          </p:nvPr>
        </p:nvSpPr>
        <p:spPr>
          <a:xfrm>
            <a:off x="838200" y="1559859"/>
            <a:ext cx="10515600" cy="5002306"/>
          </a:xfrm>
        </p:spPr>
        <p:txBody>
          <a:bodyPr>
            <a:normAutofit fontScale="85000" lnSpcReduction="20000"/>
          </a:bodyPr>
          <a:lstStyle/>
          <a:p>
            <a:r>
              <a:rPr lang="en-US" dirty="0">
                <a:latin typeface="Garamond" panose="02020404030301010803" pitchFamily="18" charset="0"/>
              </a:rPr>
              <a:t>Xen is an </a:t>
            </a:r>
            <a:r>
              <a:rPr lang="en-US" b="1" i="1" u="sng" dirty="0">
                <a:solidFill>
                  <a:srgbClr val="FF0000"/>
                </a:solidFill>
                <a:latin typeface="Garamond" panose="02020404030301010803" pitchFamily="18" charset="0"/>
              </a:rPr>
              <a:t>open source hypervisor program developed by </a:t>
            </a:r>
            <a:r>
              <a:rPr lang="en-US" b="1" i="1" u="sng" dirty="0" smtClean="0">
                <a:solidFill>
                  <a:srgbClr val="FF0000"/>
                </a:solidFill>
                <a:latin typeface="Garamond" panose="02020404030301010803" pitchFamily="18" charset="0"/>
              </a:rPr>
              <a:t>Cambridge University</a:t>
            </a:r>
            <a:r>
              <a:rPr lang="en-US" dirty="0">
                <a:latin typeface="Garamond" panose="02020404030301010803" pitchFamily="18" charset="0"/>
              </a:rPr>
              <a:t>. </a:t>
            </a:r>
            <a:endParaRPr lang="en-US" dirty="0" smtClean="0">
              <a:latin typeface="Garamond" panose="02020404030301010803" pitchFamily="18" charset="0"/>
            </a:endParaRPr>
          </a:p>
          <a:p>
            <a:r>
              <a:rPr lang="en-US" dirty="0" smtClean="0">
                <a:latin typeface="Garamond" panose="02020404030301010803" pitchFamily="18" charset="0"/>
              </a:rPr>
              <a:t>Xen </a:t>
            </a:r>
            <a:r>
              <a:rPr lang="en-US" dirty="0">
                <a:latin typeface="Garamond" panose="02020404030301010803" pitchFamily="18" charset="0"/>
              </a:rPr>
              <a:t>is a microkernel hypervisor, which separates the policy from the mechanism. </a:t>
            </a:r>
            <a:endParaRPr lang="en-US" dirty="0" smtClean="0">
              <a:latin typeface="Garamond" panose="02020404030301010803" pitchFamily="18" charset="0"/>
            </a:endParaRPr>
          </a:p>
          <a:p>
            <a:r>
              <a:rPr lang="en-US" dirty="0" smtClean="0">
                <a:latin typeface="Garamond" panose="02020404030301010803" pitchFamily="18" charset="0"/>
              </a:rPr>
              <a:t>The </a:t>
            </a:r>
            <a:r>
              <a:rPr lang="en-US" dirty="0">
                <a:latin typeface="Garamond" panose="02020404030301010803" pitchFamily="18" charset="0"/>
              </a:rPr>
              <a:t>Xen hypervisor </a:t>
            </a:r>
            <a:r>
              <a:rPr lang="en-US" dirty="0" smtClean="0">
                <a:latin typeface="Garamond" panose="02020404030301010803" pitchFamily="18" charset="0"/>
              </a:rPr>
              <a:t>implements all </a:t>
            </a:r>
            <a:r>
              <a:rPr lang="en-US" dirty="0">
                <a:latin typeface="Garamond" panose="02020404030301010803" pitchFamily="18" charset="0"/>
              </a:rPr>
              <a:t>the mechanisms, leaving the policy to </a:t>
            </a:r>
            <a:r>
              <a:rPr lang="en-US" dirty="0" smtClean="0">
                <a:latin typeface="Garamond" panose="02020404030301010803" pitchFamily="18" charset="0"/>
              </a:rPr>
              <a:t>be handled </a:t>
            </a:r>
            <a:r>
              <a:rPr lang="en-US" dirty="0">
                <a:latin typeface="Garamond" panose="02020404030301010803" pitchFamily="18" charset="0"/>
              </a:rPr>
              <a:t>by Domain </a:t>
            </a:r>
            <a:r>
              <a:rPr lang="en-US" dirty="0" smtClean="0">
                <a:latin typeface="Garamond" panose="02020404030301010803" pitchFamily="18" charset="0"/>
              </a:rPr>
              <a:t>0. </a:t>
            </a:r>
          </a:p>
          <a:p>
            <a:r>
              <a:rPr lang="en-US" dirty="0" smtClean="0">
                <a:latin typeface="Garamond" panose="02020404030301010803" pitchFamily="18" charset="0"/>
              </a:rPr>
              <a:t>Xen does </a:t>
            </a:r>
            <a:r>
              <a:rPr lang="en-US" dirty="0">
                <a:latin typeface="Garamond" panose="02020404030301010803" pitchFamily="18" charset="0"/>
              </a:rPr>
              <a:t>not include any device drivers </a:t>
            </a:r>
            <a:r>
              <a:rPr lang="en-US" dirty="0" smtClean="0">
                <a:latin typeface="Garamond" panose="02020404030301010803" pitchFamily="18" charset="0"/>
              </a:rPr>
              <a:t>natively. </a:t>
            </a:r>
          </a:p>
          <a:p>
            <a:r>
              <a:rPr lang="en-US" dirty="0" smtClean="0">
                <a:latin typeface="Garamond" panose="02020404030301010803" pitchFamily="18" charset="0"/>
              </a:rPr>
              <a:t>It </a:t>
            </a:r>
            <a:r>
              <a:rPr lang="en-US" dirty="0">
                <a:latin typeface="Garamond" panose="02020404030301010803" pitchFamily="18" charset="0"/>
              </a:rPr>
              <a:t>just provides </a:t>
            </a:r>
            <a:r>
              <a:rPr lang="en-US" dirty="0" smtClean="0">
                <a:latin typeface="Garamond" panose="02020404030301010803" pitchFamily="18" charset="0"/>
              </a:rPr>
              <a:t>a mechanism </a:t>
            </a:r>
            <a:r>
              <a:rPr lang="en-US" dirty="0">
                <a:latin typeface="Garamond" panose="02020404030301010803" pitchFamily="18" charset="0"/>
              </a:rPr>
              <a:t>by which a guest </a:t>
            </a:r>
            <a:r>
              <a:rPr lang="en-US" dirty="0" smtClean="0">
                <a:latin typeface="Garamond" panose="02020404030301010803" pitchFamily="18" charset="0"/>
              </a:rPr>
              <a:t>OS can </a:t>
            </a:r>
            <a:r>
              <a:rPr lang="en-US" dirty="0">
                <a:latin typeface="Garamond" panose="02020404030301010803" pitchFamily="18" charset="0"/>
              </a:rPr>
              <a:t>have direct access to the physical devices. </a:t>
            </a:r>
            <a:endParaRPr lang="en-US" dirty="0" smtClean="0">
              <a:latin typeface="Garamond" panose="02020404030301010803" pitchFamily="18" charset="0"/>
            </a:endParaRPr>
          </a:p>
          <a:p>
            <a:r>
              <a:rPr lang="en-US" dirty="0" smtClean="0">
                <a:latin typeface="Garamond" panose="02020404030301010803" pitchFamily="18" charset="0"/>
              </a:rPr>
              <a:t>As </a:t>
            </a:r>
            <a:r>
              <a:rPr lang="en-US" dirty="0">
                <a:latin typeface="Garamond" panose="02020404030301010803" pitchFamily="18" charset="0"/>
              </a:rPr>
              <a:t>a result, the size of the Xen hypervisor is </a:t>
            </a:r>
            <a:r>
              <a:rPr lang="en-US" dirty="0" smtClean="0">
                <a:latin typeface="Garamond" panose="02020404030301010803" pitchFamily="18" charset="0"/>
              </a:rPr>
              <a:t>kept rather </a:t>
            </a:r>
            <a:r>
              <a:rPr lang="en-US" dirty="0">
                <a:latin typeface="Garamond" panose="02020404030301010803" pitchFamily="18" charset="0"/>
              </a:rPr>
              <a:t>small. </a:t>
            </a:r>
            <a:endParaRPr lang="en-US" dirty="0" smtClean="0">
              <a:latin typeface="Garamond" panose="02020404030301010803" pitchFamily="18" charset="0"/>
            </a:endParaRPr>
          </a:p>
          <a:p>
            <a:r>
              <a:rPr lang="en-US" dirty="0" smtClean="0">
                <a:latin typeface="Garamond" panose="02020404030301010803" pitchFamily="18" charset="0"/>
              </a:rPr>
              <a:t>Xen </a:t>
            </a:r>
            <a:r>
              <a:rPr lang="en-US" dirty="0">
                <a:latin typeface="Garamond" panose="02020404030301010803" pitchFamily="18" charset="0"/>
              </a:rPr>
              <a:t>provides a virtual environment located between the hardware and the OS</a:t>
            </a:r>
            <a:r>
              <a:rPr lang="en-US" dirty="0" smtClean="0">
                <a:latin typeface="Garamond" panose="02020404030301010803" pitchFamily="18" charset="0"/>
              </a:rPr>
              <a:t>.</a:t>
            </a:r>
          </a:p>
          <a:p>
            <a:r>
              <a:rPr lang="en-US" dirty="0" smtClean="0">
                <a:latin typeface="Garamond" panose="02020404030301010803" pitchFamily="18" charset="0"/>
              </a:rPr>
              <a:t>A </a:t>
            </a:r>
            <a:r>
              <a:rPr lang="en-US" dirty="0">
                <a:latin typeface="Garamond" panose="02020404030301010803" pitchFamily="18" charset="0"/>
              </a:rPr>
              <a:t>number of vendors are in the process of developing commercial Xen hypervisors, among </a:t>
            </a:r>
            <a:r>
              <a:rPr lang="en-US" dirty="0" smtClean="0">
                <a:latin typeface="Garamond" panose="02020404030301010803" pitchFamily="18" charset="0"/>
              </a:rPr>
              <a:t>them are </a:t>
            </a:r>
            <a:r>
              <a:rPr lang="en-US" dirty="0">
                <a:latin typeface="Garamond" panose="02020404030301010803" pitchFamily="18" charset="0"/>
              </a:rPr>
              <a:t>Citrix </a:t>
            </a:r>
            <a:r>
              <a:rPr lang="en-US" dirty="0" err="1">
                <a:latin typeface="Garamond" panose="02020404030301010803" pitchFamily="18" charset="0"/>
              </a:rPr>
              <a:t>XenServer</a:t>
            </a:r>
            <a:r>
              <a:rPr lang="en-US" dirty="0">
                <a:latin typeface="Garamond" panose="02020404030301010803" pitchFamily="18" charset="0"/>
              </a:rPr>
              <a:t> </a:t>
            </a:r>
            <a:r>
              <a:rPr lang="en-US" dirty="0" smtClean="0">
                <a:latin typeface="Garamond" panose="02020404030301010803" pitchFamily="18" charset="0"/>
              </a:rPr>
              <a:t>and </a:t>
            </a:r>
            <a:r>
              <a:rPr lang="en-US" dirty="0">
                <a:latin typeface="Garamond" panose="02020404030301010803" pitchFamily="18" charset="0"/>
              </a:rPr>
              <a:t>Oracle </a:t>
            </a:r>
            <a:r>
              <a:rPr lang="en-US" dirty="0" smtClean="0">
                <a:latin typeface="Garamond" panose="02020404030301010803" pitchFamily="18" charset="0"/>
              </a:rPr>
              <a:t>VM.</a:t>
            </a:r>
            <a:r>
              <a:rPr lang="en-US" dirty="0">
                <a:latin typeface="Garamond" panose="02020404030301010803" pitchFamily="18" charset="0"/>
              </a:rPr>
              <a:t/>
            </a:r>
            <a:br>
              <a:rPr lang="en-US" dirty="0">
                <a:latin typeface="Garamond" panose="02020404030301010803" pitchFamily="18" charset="0"/>
              </a:rPr>
            </a:br>
            <a:r>
              <a:rPr lang="en-US" dirty="0"/>
              <a:t/>
            </a:r>
            <a:br>
              <a:rPr lang="en-US" dirty="0"/>
            </a:br>
            <a:endParaRPr lang="en-US" dirty="0"/>
          </a:p>
        </p:txBody>
      </p:sp>
    </p:spTree>
    <p:extLst>
      <p:ext uri="{BB962C8B-B14F-4D97-AF65-F5344CB8AC3E}">
        <p14:creationId xmlns:p14="http://schemas.microsoft.com/office/powerpoint/2010/main" val="758414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18565"/>
            <a:ext cx="10515600" cy="5558398"/>
          </a:xfrm>
        </p:spPr>
        <p:txBody>
          <a:bodyPr>
            <a:normAutofit lnSpcReduction="10000"/>
          </a:bodyPr>
          <a:lstStyle/>
          <a:p>
            <a:r>
              <a:rPr lang="en-US" dirty="0">
                <a:latin typeface="Garamond" panose="02020404030301010803" pitchFamily="18" charset="0"/>
              </a:rPr>
              <a:t>For example, Xen is based on Linux and its security level is </a:t>
            </a:r>
            <a:r>
              <a:rPr lang="en-US" b="1" i="1" u="sng" dirty="0">
                <a:solidFill>
                  <a:srgbClr val="FF0000"/>
                </a:solidFill>
                <a:latin typeface="Garamond" panose="02020404030301010803" pitchFamily="18" charset="0"/>
              </a:rPr>
              <a:t>C2</a:t>
            </a:r>
            <a:r>
              <a:rPr lang="en-US" dirty="0">
                <a:latin typeface="Garamond" panose="02020404030301010803" pitchFamily="18" charset="0"/>
              </a:rPr>
              <a:t>. </a:t>
            </a:r>
            <a:r>
              <a:rPr lang="en-US" dirty="0" smtClean="0">
                <a:latin typeface="Garamond" panose="02020404030301010803" pitchFamily="18" charset="0"/>
              </a:rPr>
              <a:t>(</a:t>
            </a:r>
            <a:r>
              <a:rPr lang="en-IN" dirty="0"/>
              <a:t>U.S. National Computer </a:t>
            </a:r>
            <a:r>
              <a:rPr lang="en-IN" b="1" dirty="0" err="1"/>
              <a:t>Security</a:t>
            </a:r>
            <a:r>
              <a:rPr lang="en-IN" dirty="0" err="1"/>
              <a:t>Center</a:t>
            </a:r>
            <a:r>
              <a:rPr lang="en-IN" dirty="0"/>
              <a:t> (NCSC) and granted to products that pass Department of </a:t>
            </a:r>
            <a:r>
              <a:rPr lang="en-IN" dirty="0" err="1"/>
              <a:t>Defense</a:t>
            </a:r>
            <a:r>
              <a:rPr lang="en-IN" dirty="0"/>
              <a:t> (</a:t>
            </a:r>
            <a:r>
              <a:rPr lang="en-IN" dirty="0" err="1"/>
              <a:t>DoD</a:t>
            </a:r>
            <a:r>
              <a:rPr lang="en-IN" dirty="0"/>
              <a:t>) Trusted Computer System Evaluation Criteria (TCSEC) tests</a:t>
            </a:r>
            <a:r>
              <a:rPr lang="en-US" dirty="0" smtClean="0">
                <a:latin typeface="Garamond" panose="02020404030301010803" pitchFamily="18" charset="0"/>
              </a:rPr>
              <a:t>)</a:t>
            </a:r>
          </a:p>
          <a:p>
            <a:r>
              <a:rPr lang="en-US" dirty="0" smtClean="0">
                <a:latin typeface="Garamond" panose="02020404030301010803" pitchFamily="18" charset="0"/>
              </a:rPr>
              <a:t>Its </a:t>
            </a:r>
            <a:r>
              <a:rPr lang="en-US" dirty="0">
                <a:latin typeface="Garamond" panose="02020404030301010803" pitchFamily="18" charset="0"/>
              </a:rPr>
              <a:t>management VM is </a:t>
            </a:r>
            <a:r>
              <a:rPr lang="en-US" dirty="0" smtClean="0">
                <a:latin typeface="Garamond" panose="02020404030301010803" pitchFamily="18" charset="0"/>
              </a:rPr>
              <a:t>named Domain </a:t>
            </a:r>
            <a:r>
              <a:rPr lang="en-US" dirty="0">
                <a:latin typeface="Garamond" panose="02020404030301010803" pitchFamily="18" charset="0"/>
              </a:rPr>
              <a:t>0, which has the privilege </a:t>
            </a:r>
            <a:r>
              <a:rPr lang="en-US" dirty="0" smtClean="0">
                <a:latin typeface="Garamond" panose="02020404030301010803" pitchFamily="18" charset="0"/>
              </a:rPr>
              <a:t>to manage </a:t>
            </a:r>
            <a:r>
              <a:rPr lang="en-US" dirty="0">
                <a:latin typeface="Garamond" panose="02020404030301010803" pitchFamily="18" charset="0"/>
              </a:rPr>
              <a:t>other VMs implemented on the same host. </a:t>
            </a:r>
            <a:endParaRPr lang="en-US" dirty="0" smtClean="0">
              <a:latin typeface="Garamond" panose="02020404030301010803" pitchFamily="18" charset="0"/>
            </a:endParaRPr>
          </a:p>
          <a:p>
            <a:r>
              <a:rPr lang="en-US" dirty="0" smtClean="0">
                <a:latin typeface="Garamond" panose="02020404030301010803" pitchFamily="18" charset="0"/>
              </a:rPr>
              <a:t>If Domain 0 is compromised</a:t>
            </a:r>
            <a:r>
              <a:rPr lang="en-US" dirty="0">
                <a:latin typeface="Garamond" panose="02020404030301010803" pitchFamily="18" charset="0"/>
              </a:rPr>
              <a:t>, the hacker can control the entire system. </a:t>
            </a:r>
            <a:endParaRPr lang="en-US" dirty="0" smtClean="0">
              <a:latin typeface="Garamond" panose="02020404030301010803" pitchFamily="18" charset="0"/>
            </a:endParaRPr>
          </a:p>
          <a:p>
            <a:r>
              <a:rPr lang="en-US" dirty="0" smtClean="0">
                <a:latin typeface="Garamond" panose="02020404030301010803" pitchFamily="18" charset="0"/>
              </a:rPr>
              <a:t>So</a:t>
            </a:r>
            <a:r>
              <a:rPr lang="en-US" dirty="0">
                <a:latin typeface="Garamond" panose="02020404030301010803" pitchFamily="18" charset="0"/>
              </a:rPr>
              <a:t>, in the VM system, security </a:t>
            </a:r>
            <a:r>
              <a:rPr lang="en-US" dirty="0" smtClean="0">
                <a:latin typeface="Garamond" panose="02020404030301010803" pitchFamily="18" charset="0"/>
              </a:rPr>
              <a:t>policies are </a:t>
            </a:r>
            <a:r>
              <a:rPr lang="en-US" dirty="0">
                <a:latin typeface="Garamond" panose="02020404030301010803" pitchFamily="18" charset="0"/>
              </a:rPr>
              <a:t>needed to improve the security of Domain 0. </a:t>
            </a:r>
            <a:endParaRPr lang="en-US" dirty="0" smtClean="0">
              <a:latin typeface="Garamond" panose="02020404030301010803" pitchFamily="18" charset="0"/>
            </a:endParaRPr>
          </a:p>
          <a:p>
            <a:r>
              <a:rPr lang="en-US" dirty="0" smtClean="0">
                <a:latin typeface="Garamond" panose="02020404030301010803" pitchFamily="18" charset="0"/>
              </a:rPr>
              <a:t>Domain </a:t>
            </a:r>
            <a:r>
              <a:rPr lang="en-US" dirty="0">
                <a:latin typeface="Garamond" panose="02020404030301010803" pitchFamily="18" charset="0"/>
              </a:rPr>
              <a:t>0, behaving as a VMM, allows users </a:t>
            </a:r>
            <a:r>
              <a:rPr lang="en-US" dirty="0" smtClean="0">
                <a:latin typeface="Garamond" panose="02020404030301010803" pitchFamily="18" charset="0"/>
              </a:rPr>
              <a:t>to create</a:t>
            </a:r>
            <a:r>
              <a:rPr lang="en-US" dirty="0">
                <a:latin typeface="Garamond" panose="02020404030301010803" pitchFamily="18" charset="0"/>
              </a:rPr>
              <a:t>, copy, save, read, modify, share, migrate, and roll back VMs as easily as manipulating a </a:t>
            </a:r>
            <a:r>
              <a:rPr lang="en-US" dirty="0" smtClean="0">
                <a:latin typeface="Garamond" panose="02020404030301010803" pitchFamily="18" charset="0"/>
              </a:rPr>
              <a:t>file, which </a:t>
            </a:r>
            <a:r>
              <a:rPr lang="en-US" dirty="0">
                <a:latin typeface="Garamond" panose="02020404030301010803" pitchFamily="18" charset="0"/>
              </a:rPr>
              <a:t>flexibly provides tremendous benefits for users. </a:t>
            </a:r>
            <a:endParaRPr lang="en-US" dirty="0" smtClean="0">
              <a:latin typeface="Garamond" panose="02020404030301010803" pitchFamily="18" charset="0"/>
            </a:endParaRPr>
          </a:p>
          <a:p>
            <a:r>
              <a:rPr lang="en-US" dirty="0" smtClean="0">
                <a:latin typeface="Garamond" panose="02020404030301010803" pitchFamily="18" charset="0"/>
              </a:rPr>
              <a:t>Unfortunately</a:t>
            </a:r>
            <a:r>
              <a:rPr lang="en-US" dirty="0">
                <a:latin typeface="Garamond" panose="02020404030301010803" pitchFamily="18" charset="0"/>
              </a:rPr>
              <a:t>, it also brings a series </a:t>
            </a:r>
            <a:r>
              <a:rPr lang="en-US" dirty="0" smtClean="0">
                <a:latin typeface="Garamond" panose="02020404030301010803" pitchFamily="18" charset="0"/>
              </a:rPr>
              <a:t>of security </a:t>
            </a:r>
            <a:r>
              <a:rPr lang="en-US" dirty="0">
                <a:latin typeface="Garamond" panose="02020404030301010803" pitchFamily="18" charset="0"/>
              </a:rPr>
              <a:t>problems during the software life cycle and data lifetime</a:t>
            </a:r>
            <a:r>
              <a:rPr lang="en-US" dirty="0" smtClean="0">
                <a:latin typeface="Garamond" panose="02020404030301010803" pitchFamily="18" charset="0"/>
              </a:rPr>
              <a:t>.</a:t>
            </a:r>
            <a:endParaRPr lang="en-US" dirty="0">
              <a:latin typeface="Garamond" panose="02020404030301010803" pitchFamily="18" charset="0"/>
            </a:endParaRPr>
          </a:p>
        </p:txBody>
      </p:sp>
    </p:spTree>
    <p:extLst>
      <p:ext uri="{BB962C8B-B14F-4D97-AF65-F5344CB8AC3E}">
        <p14:creationId xmlns:p14="http://schemas.microsoft.com/office/powerpoint/2010/main" val="16836966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685" y="184822"/>
            <a:ext cx="10515600" cy="1347764"/>
          </a:xfrm>
        </p:spPr>
        <p:txBody>
          <a:bodyPr>
            <a:normAutofit/>
          </a:bodyPr>
          <a:lstStyle/>
          <a:p>
            <a:r>
              <a:rPr lang="en-US" dirty="0">
                <a:latin typeface="Garamond" panose="02020404030301010803" pitchFamily="18" charset="0"/>
              </a:rPr>
              <a:t>Full Virtualization vs. </a:t>
            </a:r>
            <a:r>
              <a:rPr lang="en-US" dirty="0" smtClean="0">
                <a:latin typeface="Garamond" panose="02020404030301010803" pitchFamily="18" charset="0"/>
              </a:rPr>
              <a:t>Para-Virtualization</a:t>
            </a:r>
            <a:br>
              <a:rPr lang="en-US" dirty="0" smtClean="0">
                <a:latin typeface="Garamond" panose="02020404030301010803" pitchFamily="18" charset="0"/>
              </a:rPr>
            </a:br>
            <a:r>
              <a:rPr lang="en-US" sz="1800" dirty="0">
                <a:latin typeface="Garamond" panose="02020404030301010803" pitchFamily="18" charset="0"/>
              </a:rPr>
              <a:t>Full virtualization: </a:t>
            </a:r>
            <a:r>
              <a:rPr lang="en-US" sz="1800" dirty="0">
                <a:latin typeface="Garamond" panose="02020404030301010803" pitchFamily="18" charset="0"/>
                <a:hlinkClick r:id="rId2"/>
              </a:rPr>
              <a:t>https://</a:t>
            </a:r>
            <a:r>
              <a:rPr lang="en-US" sz="1800" dirty="0" smtClean="0">
                <a:latin typeface="Garamond" panose="02020404030301010803" pitchFamily="18" charset="0"/>
                <a:hlinkClick r:id="rId2"/>
              </a:rPr>
              <a:t>www.youtube.com/watch?v=CLR0pq9dy4g&amp;t=2s</a:t>
            </a:r>
            <a:r>
              <a:rPr lang="en-US" sz="1800" dirty="0" smtClean="0">
                <a:latin typeface="Garamond" panose="02020404030301010803" pitchFamily="18" charset="0"/>
              </a:rPr>
              <a:t/>
            </a:r>
            <a:br>
              <a:rPr lang="en-US" sz="1800" dirty="0" smtClean="0">
                <a:latin typeface="Garamond" panose="02020404030301010803" pitchFamily="18" charset="0"/>
              </a:rPr>
            </a:br>
            <a:r>
              <a:rPr lang="en-US" sz="1800" dirty="0" smtClean="0">
                <a:latin typeface="Garamond" panose="02020404030301010803" pitchFamily="18" charset="0"/>
              </a:rPr>
              <a:t>Para virtualization</a:t>
            </a:r>
            <a:r>
              <a:rPr lang="en-US" sz="1800" dirty="0">
                <a:latin typeface="Garamond" panose="02020404030301010803" pitchFamily="18" charset="0"/>
              </a:rPr>
              <a:t>: </a:t>
            </a:r>
            <a:r>
              <a:rPr lang="en-US" sz="1800" dirty="0">
                <a:latin typeface="Garamond" panose="02020404030301010803" pitchFamily="18" charset="0"/>
              </a:rPr>
              <a:t>https://www.youtube.com/watch?v=_Tltue_pa-o</a:t>
            </a:r>
          </a:p>
        </p:txBody>
      </p:sp>
      <p:sp>
        <p:nvSpPr>
          <p:cNvPr id="3" name="Content Placeholder 2"/>
          <p:cNvSpPr>
            <a:spLocks noGrp="1"/>
          </p:cNvSpPr>
          <p:nvPr>
            <p:ph idx="1"/>
          </p:nvPr>
        </p:nvSpPr>
        <p:spPr>
          <a:xfrm>
            <a:off x="838200" y="1609859"/>
            <a:ext cx="10515600" cy="4567104"/>
          </a:xfrm>
        </p:spPr>
        <p:txBody>
          <a:bodyPr>
            <a:normAutofit fontScale="92500" lnSpcReduction="20000"/>
          </a:bodyPr>
          <a:lstStyle/>
          <a:p>
            <a:pPr marL="0" indent="0">
              <a:lnSpc>
                <a:spcPct val="110000"/>
              </a:lnSpc>
              <a:buNone/>
              <a:defRPr/>
            </a:pPr>
            <a:endParaRPr lang="en-US" sz="1900" dirty="0">
              <a:latin typeface="Garamond" panose="02020404030301010803" pitchFamily="18" charset="0"/>
              <a:ea typeface="+mj-ea"/>
              <a:cs typeface="+mj-cs"/>
            </a:endParaRPr>
          </a:p>
          <a:p>
            <a:pPr marL="0" indent="0">
              <a:lnSpc>
                <a:spcPct val="110000"/>
              </a:lnSpc>
              <a:buNone/>
              <a:defRPr/>
            </a:pPr>
            <a:endParaRPr lang="en-US" dirty="0">
              <a:latin typeface="Garamond" panose="02020404030301010803" pitchFamily="18" charset="0"/>
            </a:endParaRPr>
          </a:p>
          <a:p>
            <a:pPr marL="0" indent="0">
              <a:lnSpc>
                <a:spcPct val="110000"/>
              </a:lnSpc>
              <a:buNone/>
              <a:defRPr/>
            </a:pPr>
            <a:r>
              <a:rPr lang="en-US" dirty="0" smtClean="0">
                <a:latin typeface="Garamond" panose="02020404030301010803" pitchFamily="18" charset="0"/>
              </a:rPr>
              <a:t>Full </a:t>
            </a:r>
            <a:r>
              <a:rPr lang="en-US" dirty="0">
                <a:latin typeface="Garamond" panose="02020404030301010803" pitchFamily="18" charset="0"/>
              </a:rPr>
              <a:t>virtualization </a:t>
            </a:r>
          </a:p>
          <a:p>
            <a:pPr marL="342900" indent="-342900">
              <a:lnSpc>
                <a:spcPct val="110000"/>
              </a:lnSpc>
              <a:defRPr/>
            </a:pPr>
            <a:r>
              <a:rPr lang="en-US" dirty="0">
                <a:latin typeface="Garamond" panose="02020404030301010803" pitchFamily="18" charset="0"/>
              </a:rPr>
              <a:t>Does not need to modify guest OS, and critical instructions are emulated by software through the use of binary translation. </a:t>
            </a:r>
          </a:p>
          <a:p>
            <a:pPr marL="342900" indent="-342900">
              <a:lnSpc>
                <a:spcPct val="110000"/>
              </a:lnSpc>
              <a:defRPr/>
            </a:pPr>
            <a:r>
              <a:rPr lang="en-US" dirty="0">
                <a:latin typeface="Garamond" panose="02020404030301010803" pitchFamily="18" charset="0"/>
              </a:rPr>
              <a:t>VMware Workstation applies full virtualization, which uses binary translation to automatically modify x86 software on-the-fly to replace critical instructions.</a:t>
            </a:r>
          </a:p>
          <a:p>
            <a:pPr marL="342900" indent="-342900">
              <a:lnSpc>
                <a:spcPct val="110000"/>
              </a:lnSpc>
              <a:defRPr/>
            </a:pPr>
            <a:r>
              <a:rPr lang="en-US" dirty="0">
                <a:latin typeface="Garamond" panose="02020404030301010803" pitchFamily="18" charset="0"/>
              </a:rPr>
              <a:t>Advantage: no need to modify OS. </a:t>
            </a:r>
          </a:p>
          <a:p>
            <a:pPr marL="342900" indent="-342900">
              <a:lnSpc>
                <a:spcPct val="110000"/>
              </a:lnSpc>
              <a:defRPr/>
            </a:pPr>
            <a:r>
              <a:rPr lang="en-US" dirty="0">
                <a:latin typeface="Garamond" panose="02020404030301010803" pitchFamily="18" charset="0"/>
              </a:rPr>
              <a:t>Disadvantage:  binary translation slows down the performance. </a:t>
            </a:r>
          </a:p>
          <a:p>
            <a:endParaRPr lang="en-US" dirty="0"/>
          </a:p>
        </p:txBody>
      </p:sp>
    </p:spTree>
    <p:extLst>
      <p:ext uri="{BB962C8B-B14F-4D97-AF65-F5344CB8AC3E}">
        <p14:creationId xmlns:p14="http://schemas.microsoft.com/office/powerpoint/2010/main" val="39075361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marL="0" indent="0">
              <a:lnSpc>
                <a:spcPct val="110000"/>
              </a:lnSpc>
              <a:buNone/>
              <a:defRPr/>
            </a:pPr>
            <a:r>
              <a:rPr lang="en-US" dirty="0">
                <a:latin typeface="Garamond" panose="02020404030301010803" pitchFamily="18" charset="0"/>
              </a:rPr>
              <a:t>Para virtualization </a:t>
            </a:r>
          </a:p>
          <a:p>
            <a:pPr marL="342900" indent="-342900">
              <a:lnSpc>
                <a:spcPct val="110000"/>
              </a:lnSpc>
              <a:defRPr/>
            </a:pPr>
            <a:r>
              <a:rPr lang="en-US" dirty="0">
                <a:latin typeface="Garamond" panose="02020404030301010803" pitchFamily="18" charset="0"/>
              </a:rPr>
              <a:t>Reduces the overhead, but cost of maintaining a </a:t>
            </a:r>
            <a:r>
              <a:rPr lang="en-US" dirty="0" err="1">
                <a:latin typeface="Garamond" panose="02020404030301010803" pitchFamily="18" charset="0"/>
              </a:rPr>
              <a:t>paravirtualized</a:t>
            </a:r>
            <a:r>
              <a:rPr lang="en-US" dirty="0">
                <a:latin typeface="Garamond" panose="02020404030301010803" pitchFamily="18" charset="0"/>
              </a:rPr>
              <a:t> OS is high. </a:t>
            </a:r>
          </a:p>
          <a:p>
            <a:pPr marL="342900" indent="-342900">
              <a:lnSpc>
                <a:spcPct val="110000"/>
              </a:lnSpc>
              <a:defRPr/>
            </a:pPr>
            <a:r>
              <a:rPr lang="en-US" dirty="0">
                <a:latin typeface="Garamond" panose="02020404030301010803" pitchFamily="18" charset="0"/>
              </a:rPr>
              <a:t>The improvement depends on the workload.</a:t>
            </a:r>
          </a:p>
          <a:p>
            <a:pPr marL="342900" indent="-342900">
              <a:lnSpc>
                <a:spcPct val="110000"/>
              </a:lnSpc>
              <a:defRPr/>
            </a:pPr>
            <a:r>
              <a:rPr lang="en-US" dirty="0">
                <a:latin typeface="Garamond" panose="02020404030301010803" pitchFamily="18" charset="0"/>
              </a:rPr>
              <a:t>Para virtualization must modify guest OS, non-</a:t>
            </a:r>
            <a:r>
              <a:rPr lang="en-US" dirty="0" err="1">
                <a:latin typeface="Garamond" panose="02020404030301010803" pitchFamily="18" charset="0"/>
              </a:rPr>
              <a:t>virtualizable</a:t>
            </a:r>
            <a:r>
              <a:rPr lang="en-US" dirty="0">
                <a:latin typeface="Garamond" panose="02020404030301010803" pitchFamily="18" charset="0"/>
              </a:rPr>
              <a:t> instructions are replaced by </a:t>
            </a:r>
            <a:r>
              <a:rPr lang="en-US" dirty="0" err="1">
                <a:latin typeface="Garamond" panose="02020404030301010803" pitchFamily="18" charset="0"/>
              </a:rPr>
              <a:t>hypercalls</a:t>
            </a:r>
            <a:r>
              <a:rPr lang="en-US" dirty="0">
                <a:latin typeface="Garamond" panose="02020404030301010803" pitchFamily="18" charset="0"/>
              </a:rPr>
              <a:t> that communicate directly with the hypervisor or VMM. </a:t>
            </a:r>
          </a:p>
          <a:p>
            <a:pPr marL="342900" indent="-342900">
              <a:lnSpc>
                <a:spcPct val="110000"/>
              </a:lnSpc>
              <a:defRPr/>
            </a:pPr>
            <a:r>
              <a:rPr lang="en-US" dirty="0">
                <a:latin typeface="Garamond" panose="02020404030301010803" pitchFamily="18" charset="0"/>
              </a:rPr>
              <a:t>Para virtualization is supported by </a:t>
            </a:r>
            <a:r>
              <a:rPr lang="en-US" dirty="0" err="1">
                <a:latin typeface="Garamond" panose="02020404030301010803" pitchFamily="18" charset="0"/>
              </a:rPr>
              <a:t>Xen</a:t>
            </a:r>
            <a:r>
              <a:rPr lang="en-US" dirty="0">
                <a:latin typeface="Garamond" panose="02020404030301010803" pitchFamily="18" charset="0"/>
              </a:rPr>
              <a:t>, Denali and VMware ESX.</a:t>
            </a:r>
          </a:p>
          <a:p>
            <a:pPr marL="0" indent="0">
              <a:buNone/>
            </a:pPr>
            <a:endParaRPr lang="en-IN" dirty="0"/>
          </a:p>
        </p:txBody>
      </p:sp>
    </p:spTree>
    <p:extLst>
      <p:ext uri="{BB962C8B-B14F-4D97-AF65-F5344CB8AC3E}">
        <p14:creationId xmlns:p14="http://schemas.microsoft.com/office/powerpoint/2010/main" val="42487778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smtClean="0">
                <a:solidFill>
                  <a:srgbClr val="FF0000"/>
                </a:solidFill>
              </a:rPr>
              <a:t>Some more examples of full and para virtualization&gt;&gt;&gt;&gt; next few slides…</a:t>
            </a:r>
            <a:endParaRPr lang="en-IN" dirty="0">
              <a:solidFill>
                <a:srgbClr val="FF0000"/>
              </a:solidFill>
            </a:endParaRPr>
          </a:p>
        </p:txBody>
      </p:sp>
    </p:spTree>
    <p:extLst>
      <p:ext uri="{BB962C8B-B14F-4D97-AF65-F5344CB8AC3E}">
        <p14:creationId xmlns:p14="http://schemas.microsoft.com/office/powerpoint/2010/main" val="139882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Garamond" panose="02020404030301010803" pitchFamily="18" charset="0"/>
              </a:rPr>
              <a:t>Full Virtualization </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2053391" y="1398494"/>
            <a:ext cx="8825279" cy="4778469"/>
          </a:xfrm>
          <a:prstGeom prst="rect">
            <a:avLst/>
          </a:prstGeom>
        </p:spPr>
      </p:pic>
    </p:spTree>
    <p:extLst>
      <p:ext uri="{BB962C8B-B14F-4D97-AF65-F5344CB8AC3E}">
        <p14:creationId xmlns:p14="http://schemas.microsoft.com/office/powerpoint/2010/main" val="35352799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b="0" dirty="0" smtClean="0">
                <a:latin typeface="Garamond" panose="02020404030301010803" pitchFamily="18" charset="0"/>
              </a:rPr>
              <a:t>Binary Translation of Guest OS Requests using a VMM: </a:t>
            </a:r>
            <a:endParaRPr lang="en-US" sz="3600"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2554941" y="1411941"/>
            <a:ext cx="6898341" cy="4975412"/>
          </a:xfrm>
          <a:prstGeom prst="rect">
            <a:avLst/>
          </a:prstGeom>
        </p:spPr>
      </p:pic>
    </p:spTree>
    <p:extLst>
      <p:ext uri="{BB962C8B-B14F-4D97-AF65-F5344CB8AC3E}">
        <p14:creationId xmlns:p14="http://schemas.microsoft.com/office/powerpoint/2010/main" val="270314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Garamond" panose="02020404030301010803" pitchFamily="18" charset="0"/>
              </a:rPr>
              <a:t>Para-Virtualization </a:t>
            </a:r>
            <a:r>
              <a:rPr lang="en-US" dirty="0">
                <a:latin typeface="Garamond" panose="02020404030301010803" pitchFamily="18" charset="0"/>
              </a:rPr>
              <a:t>with Compiler Support.</a:t>
            </a:r>
          </a:p>
        </p:txBody>
      </p:sp>
      <p:sp>
        <p:nvSpPr>
          <p:cNvPr id="3" name="Content Placeholder 2"/>
          <p:cNvSpPr>
            <a:spLocks noGrp="1"/>
          </p:cNvSpPr>
          <p:nvPr>
            <p:ph idx="1"/>
          </p:nvPr>
        </p:nvSpPr>
        <p:spPr/>
        <p:txBody>
          <a:bodyPr>
            <a:normAutofit lnSpcReduction="10000"/>
          </a:bodyPr>
          <a:lstStyle/>
          <a:p>
            <a:endParaRPr lang="en-US" dirty="0" smtClean="0">
              <a:latin typeface="Garamond" panose="02020404030301010803" pitchFamily="18" charset="0"/>
            </a:endParaRPr>
          </a:p>
          <a:p>
            <a:endParaRPr lang="en-US" dirty="0">
              <a:latin typeface="Garamond" panose="02020404030301010803" pitchFamily="18" charset="0"/>
            </a:endParaRPr>
          </a:p>
          <a:p>
            <a:endParaRPr lang="en-US" dirty="0" smtClean="0">
              <a:latin typeface="Garamond" panose="02020404030301010803" pitchFamily="18" charset="0"/>
            </a:endParaRPr>
          </a:p>
          <a:p>
            <a:endParaRPr lang="en-US" dirty="0">
              <a:latin typeface="Garamond" panose="02020404030301010803" pitchFamily="18" charset="0"/>
            </a:endParaRPr>
          </a:p>
          <a:p>
            <a:endParaRPr lang="en-US" dirty="0" smtClean="0">
              <a:latin typeface="Garamond" panose="02020404030301010803" pitchFamily="18" charset="0"/>
            </a:endParaRPr>
          </a:p>
          <a:p>
            <a:endParaRPr lang="en-US" dirty="0">
              <a:latin typeface="Garamond" panose="02020404030301010803" pitchFamily="18" charset="0"/>
            </a:endParaRPr>
          </a:p>
          <a:p>
            <a:endParaRPr lang="en-US" dirty="0" smtClean="0">
              <a:latin typeface="Garamond" panose="02020404030301010803" pitchFamily="18" charset="0"/>
            </a:endParaRPr>
          </a:p>
          <a:p>
            <a:r>
              <a:rPr lang="en-US" dirty="0" smtClean="0">
                <a:latin typeface="Garamond" panose="02020404030301010803" pitchFamily="18" charset="0"/>
              </a:rPr>
              <a:t>The </a:t>
            </a:r>
            <a:r>
              <a:rPr lang="en-US" dirty="0">
                <a:latin typeface="Garamond" panose="02020404030301010803" pitchFamily="18" charset="0"/>
              </a:rPr>
              <a:t>KVM builds offers kernel-based VM on the </a:t>
            </a:r>
            <a:r>
              <a:rPr lang="en-US" dirty="0" smtClean="0">
                <a:latin typeface="Garamond" panose="02020404030301010803" pitchFamily="18" charset="0"/>
              </a:rPr>
              <a:t>Linux platform</a:t>
            </a:r>
            <a:r>
              <a:rPr lang="en-US" dirty="0">
                <a:latin typeface="Garamond" panose="02020404030301010803" pitchFamily="18" charset="0"/>
              </a:rPr>
              <a:t>, based on para-virtualization</a:t>
            </a:r>
          </a:p>
          <a:p>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1825625"/>
            <a:ext cx="6223000" cy="31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81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63"/>
          </a:xfrm>
        </p:spPr>
        <p:txBody>
          <a:bodyPr>
            <a:normAutofit/>
          </a:bodyPr>
          <a:lstStyle/>
          <a:p>
            <a:r>
              <a:rPr lang="en-US" dirty="0">
                <a:latin typeface="Garamond" panose="02020404030301010803" pitchFamily="18" charset="0"/>
              </a:rPr>
              <a:t>Levels of Virtualization </a:t>
            </a:r>
            <a:r>
              <a:rPr lang="en-US" dirty="0" smtClean="0">
                <a:latin typeface="Garamond" panose="02020404030301010803" pitchFamily="18" charset="0"/>
              </a:rPr>
              <a:t>Implementation</a:t>
            </a:r>
            <a:endParaRPr lang="en-US" dirty="0">
              <a:latin typeface="Garamond" panose="02020404030301010803" pitchFamily="18" charset="0"/>
            </a:endParaRPr>
          </a:p>
        </p:txBody>
      </p:sp>
      <p:sp>
        <p:nvSpPr>
          <p:cNvPr id="3" name="Content Placeholder 2"/>
          <p:cNvSpPr>
            <a:spLocks noGrp="1"/>
          </p:cNvSpPr>
          <p:nvPr>
            <p:ph idx="1"/>
          </p:nvPr>
        </p:nvSpPr>
        <p:spPr>
          <a:xfrm>
            <a:off x="838200" y="1358153"/>
            <a:ext cx="10515600" cy="5311588"/>
          </a:xfrm>
        </p:spPr>
        <p:txBody>
          <a:bodyPr>
            <a:normAutofit fontScale="85000" lnSpcReduction="20000"/>
          </a:bodyPr>
          <a:lstStyle/>
          <a:p>
            <a:r>
              <a:rPr lang="en-US" dirty="0">
                <a:latin typeface="Garamond" panose="02020404030301010803" pitchFamily="18" charset="0"/>
              </a:rPr>
              <a:t>A traditional computer runs with a host operating system specially tailored for its hardware </a:t>
            </a:r>
            <a:r>
              <a:rPr lang="en-US" dirty="0" smtClean="0">
                <a:latin typeface="Garamond" panose="02020404030301010803" pitchFamily="18" charset="0"/>
              </a:rPr>
              <a:t>architecture.</a:t>
            </a:r>
          </a:p>
          <a:p>
            <a:r>
              <a:rPr lang="en-US" dirty="0" smtClean="0">
                <a:latin typeface="Garamond" panose="02020404030301010803" pitchFamily="18" charset="0"/>
              </a:rPr>
              <a:t>After </a:t>
            </a:r>
            <a:r>
              <a:rPr lang="en-US" dirty="0">
                <a:latin typeface="Garamond" panose="02020404030301010803" pitchFamily="18" charset="0"/>
              </a:rPr>
              <a:t>virtualization, different user applications managed by </a:t>
            </a:r>
            <a:r>
              <a:rPr lang="en-US" dirty="0" smtClean="0">
                <a:latin typeface="Garamond" panose="02020404030301010803" pitchFamily="18" charset="0"/>
              </a:rPr>
              <a:t>their own </a:t>
            </a:r>
            <a:r>
              <a:rPr lang="en-US" dirty="0">
                <a:latin typeface="Garamond" panose="02020404030301010803" pitchFamily="18" charset="0"/>
              </a:rPr>
              <a:t>operating systems (guest OS) can run on the same hardware, independent of the host OS. </a:t>
            </a:r>
            <a:endParaRPr lang="en-US" dirty="0" smtClean="0">
              <a:latin typeface="Garamond" panose="02020404030301010803" pitchFamily="18" charset="0"/>
            </a:endParaRPr>
          </a:p>
          <a:p>
            <a:r>
              <a:rPr lang="en-US" dirty="0" smtClean="0">
                <a:latin typeface="Garamond" panose="02020404030301010803" pitchFamily="18" charset="0"/>
              </a:rPr>
              <a:t>This is </a:t>
            </a:r>
            <a:r>
              <a:rPr lang="en-US" dirty="0">
                <a:latin typeface="Garamond" panose="02020404030301010803" pitchFamily="18" charset="0"/>
              </a:rPr>
              <a:t>often done by adding additional software, called a virtualization </a:t>
            </a:r>
            <a:r>
              <a:rPr lang="en-US" dirty="0" smtClean="0">
                <a:latin typeface="Garamond" panose="02020404030301010803" pitchFamily="18" charset="0"/>
              </a:rPr>
              <a:t>layer.</a:t>
            </a:r>
          </a:p>
          <a:p>
            <a:r>
              <a:rPr lang="en-US" dirty="0" smtClean="0">
                <a:latin typeface="Garamond" panose="02020404030301010803" pitchFamily="18" charset="0"/>
              </a:rPr>
              <a:t>This </a:t>
            </a:r>
            <a:r>
              <a:rPr lang="en-US" dirty="0">
                <a:latin typeface="Garamond" panose="02020404030301010803" pitchFamily="18" charset="0"/>
              </a:rPr>
              <a:t>virtualization layer is known as hypervisor or virtual machine monitor (VMM</a:t>
            </a:r>
            <a:r>
              <a:rPr lang="en-US" dirty="0" smtClean="0">
                <a:latin typeface="Garamond" panose="02020404030301010803" pitchFamily="18" charset="0"/>
              </a:rPr>
              <a:t>). </a:t>
            </a:r>
          </a:p>
          <a:p>
            <a:r>
              <a:rPr lang="en-US" dirty="0" smtClean="0">
                <a:latin typeface="Garamond" panose="02020404030301010803" pitchFamily="18" charset="0"/>
              </a:rPr>
              <a:t>The VMs are </a:t>
            </a:r>
            <a:r>
              <a:rPr lang="en-US" dirty="0">
                <a:latin typeface="Garamond" panose="02020404030301010803" pitchFamily="18" charset="0"/>
              </a:rPr>
              <a:t>shown in the upper boxes, where applications run with their own guest OS over the </a:t>
            </a:r>
            <a:r>
              <a:rPr lang="en-US" dirty="0" smtClean="0">
                <a:latin typeface="Garamond" panose="02020404030301010803" pitchFamily="18" charset="0"/>
              </a:rPr>
              <a:t>virtualized CPU</a:t>
            </a:r>
            <a:r>
              <a:rPr lang="en-US" dirty="0">
                <a:latin typeface="Garamond" panose="02020404030301010803" pitchFamily="18" charset="0"/>
              </a:rPr>
              <a:t>, memory, and I/O resources</a:t>
            </a:r>
            <a:r>
              <a:rPr lang="en-US" dirty="0" smtClean="0">
                <a:latin typeface="Garamond" panose="02020404030301010803" pitchFamily="18" charset="0"/>
              </a:rPr>
              <a:t>.</a:t>
            </a:r>
          </a:p>
          <a:p>
            <a:r>
              <a:rPr lang="en-US" dirty="0" smtClean="0">
                <a:latin typeface="Garamond" panose="02020404030301010803" pitchFamily="18" charset="0"/>
              </a:rPr>
              <a:t>The </a:t>
            </a:r>
            <a:r>
              <a:rPr lang="en-US" dirty="0">
                <a:latin typeface="Garamond" panose="02020404030301010803" pitchFamily="18" charset="0"/>
              </a:rPr>
              <a:t>main function of the software layer for virtualization </a:t>
            </a:r>
            <a:r>
              <a:rPr lang="en-US" i="1" u="sng" dirty="0">
                <a:solidFill>
                  <a:srgbClr val="FF0000"/>
                </a:solidFill>
                <a:latin typeface="Garamond" panose="02020404030301010803" pitchFamily="18" charset="0"/>
              </a:rPr>
              <a:t>is to virtualize the physical </a:t>
            </a:r>
            <a:r>
              <a:rPr lang="en-US" i="1" u="sng" dirty="0" smtClean="0">
                <a:solidFill>
                  <a:srgbClr val="FF0000"/>
                </a:solidFill>
                <a:latin typeface="Garamond" panose="02020404030301010803" pitchFamily="18" charset="0"/>
              </a:rPr>
              <a:t>hardware </a:t>
            </a:r>
            <a:r>
              <a:rPr lang="en-US" dirty="0" smtClean="0">
                <a:latin typeface="Garamond" panose="02020404030301010803" pitchFamily="18" charset="0"/>
              </a:rPr>
              <a:t>of </a:t>
            </a:r>
            <a:r>
              <a:rPr lang="en-US" dirty="0">
                <a:latin typeface="Garamond" panose="02020404030301010803" pitchFamily="18" charset="0"/>
              </a:rPr>
              <a:t>a host machine into virtual resources to be used by the VMs, exclusively. </a:t>
            </a:r>
            <a:endParaRPr lang="en-US" dirty="0" smtClean="0">
              <a:latin typeface="Garamond" panose="02020404030301010803" pitchFamily="18" charset="0"/>
            </a:endParaRPr>
          </a:p>
          <a:p>
            <a:r>
              <a:rPr lang="en-US" dirty="0" smtClean="0">
                <a:latin typeface="Garamond" panose="02020404030301010803" pitchFamily="18" charset="0"/>
              </a:rPr>
              <a:t>This </a:t>
            </a:r>
            <a:r>
              <a:rPr lang="en-US" dirty="0">
                <a:latin typeface="Garamond" panose="02020404030301010803" pitchFamily="18" charset="0"/>
              </a:rPr>
              <a:t>can be implemented at various operational levels, as we will discuss shortly. The virtualization software creates </a:t>
            </a:r>
            <a:r>
              <a:rPr lang="en-US" dirty="0" smtClean="0">
                <a:latin typeface="Garamond" panose="02020404030301010803" pitchFamily="18" charset="0"/>
              </a:rPr>
              <a:t>the abstraction </a:t>
            </a:r>
            <a:r>
              <a:rPr lang="en-US" dirty="0">
                <a:latin typeface="Garamond" panose="02020404030301010803" pitchFamily="18" charset="0"/>
              </a:rPr>
              <a:t>of VMs by interposing a virtualization layer at various levels of a computer system</a:t>
            </a:r>
            <a:r>
              <a:rPr lang="en-US" dirty="0" smtClean="0">
                <a:latin typeface="Garamond" panose="02020404030301010803" pitchFamily="18" charset="0"/>
              </a:rPr>
              <a:t>.</a:t>
            </a:r>
          </a:p>
          <a:p>
            <a:r>
              <a:rPr lang="en-US" i="1" u="sng" dirty="0" smtClean="0">
                <a:solidFill>
                  <a:srgbClr val="FF0000"/>
                </a:solidFill>
                <a:latin typeface="Garamond" panose="02020404030301010803" pitchFamily="18" charset="0"/>
              </a:rPr>
              <a:t>Common </a:t>
            </a:r>
            <a:r>
              <a:rPr lang="en-US" i="1" u="sng" dirty="0">
                <a:solidFill>
                  <a:srgbClr val="FF0000"/>
                </a:solidFill>
                <a:latin typeface="Garamond" panose="02020404030301010803" pitchFamily="18" charset="0"/>
              </a:rPr>
              <a:t>virtualization layers include the instruction set architecture (ISA) level, hardware level</a:t>
            </a:r>
            <a:r>
              <a:rPr lang="en-US" i="1" u="sng" dirty="0" smtClean="0">
                <a:solidFill>
                  <a:srgbClr val="FF0000"/>
                </a:solidFill>
                <a:latin typeface="Garamond" panose="02020404030301010803" pitchFamily="18" charset="0"/>
              </a:rPr>
              <a:t>, operating </a:t>
            </a:r>
            <a:r>
              <a:rPr lang="en-US" i="1" u="sng" dirty="0">
                <a:solidFill>
                  <a:srgbClr val="FF0000"/>
                </a:solidFill>
                <a:latin typeface="Garamond" panose="02020404030301010803" pitchFamily="18" charset="0"/>
              </a:rPr>
              <a:t>system level, library support level, and application </a:t>
            </a:r>
            <a:r>
              <a:rPr lang="en-US" i="1" u="sng" dirty="0" smtClean="0">
                <a:solidFill>
                  <a:srgbClr val="FF0000"/>
                </a:solidFill>
                <a:latin typeface="Garamond" panose="02020404030301010803" pitchFamily="18" charset="0"/>
              </a:rPr>
              <a:t>level).</a:t>
            </a:r>
            <a:endParaRPr lang="en-US" i="1" u="sng" dirty="0">
              <a:solidFill>
                <a:srgbClr val="FF0000"/>
              </a:solidFill>
              <a:latin typeface="Garamond" panose="02020404030301010803" pitchFamily="18" charset="0"/>
            </a:endParaRPr>
          </a:p>
        </p:txBody>
      </p:sp>
    </p:spTree>
    <p:extLst>
      <p:ext uri="{BB962C8B-B14F-4D97-AF65-F5344CB8AC3E}">
        <p14:creationId xmlns:p14="http://schemas.microsoft.com/office/powerpoint/2010/main" val="4241624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63272" y="470647"/>
            <a:ext cx="8269940" cy="5706316"/>
          </a:xfrm>
          <a:prstGeom prst="rect">
            <a:avLst/>
          </a:prstGeom>
        </p:spPr>
      </p:pic>
    </p:spTree>
    <p:extLst>
      <p:ext uri="{BB962C8B-B14F-4D97-AF65-F5344CB8AC3E}">
        <p14:creationId xmlns:p14="http://schemas.microsoft.com/office/powerpoint/2010/main" val="10775680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102660" y="365125"/>
            <a:ext cx="9265022" cy="5811838"/>
          </a:xfrm>
          <a:prstGeom prst="rect">
            <a:avLst/>
          </a:prstGeom>
        </p:spPr>
      </p:pic>
    </p:spTree>
    <p:extLst>
      <p:ext uri="{BB962C8B-B14F-4D97-AF65-F5344CB8AC3E}">
        <p14:creationId xmlns:p14="http://schemas.microsoft.com/office/powerpoint/2010/main" val="1382273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78224" y="591671"/>
            <a:ext cx="10071847" cy="5357485"/>
          </a:xfrm>
          <a:prstGeom prst="rect">
            <a:avLst/>
          </a:prstGeom>
        </p:spPr>
      </p:pic>
    </p:spTree>
    <p:extLst>
      <p:ext uri="{BB962C8B-B14F-4D97-AF65-F5344CB8AC3E}">
        <p14:creationId xmlns:p14="http://schemas.microsoft.com/office/powerpoint/2010/main" val="25907449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5119" y="887506"/>
            <a:ext cx="8791294" cy="4733038"/>
          </a:xfrm>
          <a:prstGeom prst="rect">
            <a:avLst/>
          </a:prstGeom>
        </p:spPr>
      </p:pic>
    </p:spTree>
    <p:extLst>
      <p:ext uri="{BB962C8B-B14F-4D97-AF65-F5344CB8AC3E}">
        <p14:creationId xmlns:p14="http://schemas.microsoft.com/office/powerpoint/2010/main" val="34500332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43943" y="772732"/>
            <a:ext cx="10328857" cy="5486400"/>
          </a:xfrm>
          <a:prstGeom prst="rect">
            <a:avLst/>
          </a:prstGeom>
        </p:spPr>
      </p:pic>
    </p:spTree>
    <p:extLst>
      <p:ext uri="{BB962C8B-B14F-4D97-AF65-F5344CB8AC3E}">
        <p14:creationId xmlns:p14="http://schemas.microsoft.com/office/powerpoint/2010/main" val="3507177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18941" y="1262130"/>
            <a:ext cx="5396248" cy="4101239"/>
          </a:xfrm>
          <a:prstGeom prst="rect">
            <a:avLst/>
          </a:prstGeom>
        </p:spPr>
      </p:pic>
      <p:pic>
        <p:nvPicPr>
          <p:cNvPr id="6" name="Picture 5"/>
          <p:cNvPicPr>
            <a:picLocks noChangeAspect="1"/>
          </p:cNvPicPr>
          <p:nvPr/>
        </p:nvPicPr>
        <p:blipFill>
          <a:blip r:embed="rId3"/>
          <a:stretch>
            <a:fillRect/>
          </a:stretch>
        </p:blipFill>
        <p:spPr>
          <a:xfrm>
            <a:off x="5679986" y="1215242"/>
            <a:ext cx="5391150" cy="2777209"/>
          </a:xfrm>
          <a:prstGeom prst="rect">
            <a:avLst/>
          </a:prstGeom>
        </p:spPr>
      </p:pic>
    </p:spTree>
    <p:extLst>
      <p:ext uri="{BB962C8B-B14F-4D97-AF65-F5344CB8AC3E}">
        <p14:creationId xmlns:p14="http://schemas.microsoft.com/office/powerpoint/2010/main" val="3916628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1095"/>
          </a:xfrm>
        </p:spPr>
        <p:txBody>
          <a:bodyPr/>
          <a:lstStyle/>
          <a:p>
            <a:r>
              <a:rPr lang="en-US" dirty="0" smtClean="0"/>
              <a:t>Full Virtualization</a:t>
            </a:r>
            <a:endParaRPr lang="en-IN" dirty="0"/>
          </a:p>
        </p:txBody>
      </p:sp>
      <p:pic>
        <p:nvPicPr>
          <p:cNvPr id="4" name="Content Placeholder 3"/>
          <p:cNvPicPr>
            <a:picLocks noGrp="1" noChangeAspect="1"/>
          </p:cNvPicPr>
          <p:nvPr>
            <p:ph idx="1"/>
          </p:nvPr>
        </p:nvPicPr>
        <p:blipFill>
          <a:blip r:embed="rId2"/>
          <a:stretch>
            <a:fillRect/>
          </a:stretch>
        </p:blipFill>
        <p:spPr>
          <a:xfrm>
            <a:off x="1764406" y="1596979"/>
            <a:ext cx="9633397" cy="4430333"/>
          </a:xfrm>
          <a:prstGeom prst="rect">
            <a:avLst/>
          </a:prstGeom>
        </p:spPr>
      </p:pic>
    </p:spTree>
    <p:extLst>
      <p:ext uri="{BB962C8B-B14F-4D97-AF65-F5344CB8AC3E}">
        <p14:creationId xmlns:p14="http://schemas.microsoft.com/office/powerpoint/2010/main" val="3934369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10614" y="1815922"/>
            <a:ext cx="9775065" cy="4443210"/>
          </a:xfrm>
          <a:prstGeom prst="rect">
            <a:avLst/>
          </a:prstGeom>
        </p:spPr>
      </p:pic>
    </p:spTree>
    <p:extLst>
      <p:ext uri="{BB962C8B-B14F-4D97-AF65-F5344CB8AC3E}">
        <p14:creationId xmlns:p14="http://schemas.microsoft.com/office/powerpoint/2010/main" val="2926709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0" dirty="0" smtClean="0">
                <a:latin typeface="Garamond" panose="02020404030301010803" pitchFamily="18" charset="0"/>
              </a:rPr>
              <a:t>VMWare ESX Server for Para-Virtualization (</a:t>
            </a:r>
            <a:r>
              <a:rPr lang="en-US" altLang="en-US" b="1" i="1" u="sng" dirty="0" smtClean="0">
                <a:solidFill>
                  <a:srgbClr val="FF0000"/>
                </a:solidFill>
                <a:latin typeface="Garamond" panose="02020404030301010803" pitchFamily="18" charset="0"/>
              </a:rPr>
              <a:t>self study</a:t>
            </a:r>
            <a:r>
              <a:rPr lang="en-US" altLang="en-US" b="0" dirty="0" smtClean="0">
                <a:latin typeface="Garamond" panose="02020404030301010803" pitchFamily="18" charset="0"/>
              </a:rPr>
              <a:t>)</a:t>
            </a:r>
            <a:r>
              <a:rPr lang="en-US" altLang="en-US" b="0" dirty="0" smtClean="0">
                <a:latin typeface="Garamond" panose="02020404030301010803" pitchFamily="18" charset="0"/>
                <a:sym typeface="Wingdings" panose="05000000000000000000" pitchFamily="2" charset="2"/>
              </a:rPr>
              <a:t>ESX VMM</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048871" y="1586754"/>
            <a:ext cx="9641541" cy="4612340"/>
          </a:xfrm>
          <a:prstGeom prst="rect">
            <a:avLst/>
          </a:prstGeom>
        </p:spPr>
      </p:pic>
    </p:spTree>
    <p:extLst>
      <p:ext uri="{BB962C8B-B14F-4D97-AF65-F5344CB8AC3E}">
        <p14:creationId xmlns:p14="http://schemas.microsoft.com/office/powerpoint/2010/main" val="41477121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35424" y="605118"/>
            <a:ext cx="10408023" cy="5571845"/>
          </a:xfrm>
          <a:prstGeom prst="rect">
            <a:avLst/>
          </a:prstGeom>
        </p:spPr>
      </p:pic>
    </p:spTree>
    <p:extLst>
      <p:ext uri="{BB962C8B-B14F-4D97-AF65-F5344CB8AC3E}">
        <p14:creationId xmlns:p14="http://schemas.microsoft.com/office/powerpoint/2010/main" val="611775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set</a:t>
            </a:r>
            <a:endParaRPr lang="en-IN" dirty="0"/>
          </a:p>
        </p:txBody>
      </p:sp>
      <p:sp>
        <p:nvSpPr>
          <p:cNvPr id="3" name="Content Placeholder 2"/>
          <p:cNvSpPr>
            <a:spLocks noGrp="1"/>
          </p:cNvSpPr>
          <p:nvPr>
            <p:ph idx="1"/>
          </p:nvPr>
        </p:nvSpPr>
        <p:spPr/>
        <p:txBody>
          <a:bodyPr>
            <a:normAutofit/>
          </a:bodyPr>
          <a:lstStyle/>
          <a:p>
            <a:pPr marL="0" indent="0" algn="just">
              <a:buNone/>
            </a:pPr>
            <a:r>
              <a:rPr lang="en-IN" dirty="0"/>
              <a:t>An </a:t>
            </a:r>
            <a:r>
              <a:rPr lang="en-IN" b="1" dirty="0"/>
              <a:t>instruction set</a:t>
            </a:r>
            <a:r>
              <a:rPr lang="en-IN" dirty="0"/>
              <a:t>, or </a:t>
            </a:r>
            <a:r>
              <a:rPr lang="en-IN" b="1" dirty="0"/>
              <a:t>instruction set architecture</a:t>
            </a:r>
            <a:r>
              <a:rPr lang="en-IN" dirty="0"/>
              <a:t> (ISA), is the part of the computer </a:t>
            </a:r>
            <a:r>
              <a:rPr lang="en-IN" b="1" dirty="0"/>
              <a:t>architecture</a:t>
            </a:r>
            <a:r>
              <a:rPr lang="en-IN" dirty="0"/>
              <a:t> related to programming, including the native data </a:t>
            </a:r>
            <a:r>
              <a:rPr lang="en-IN" dirty="0" err="1"/>
              <a:t>types,</a:t>
            </a:r>
            <a:r>
              <a:rPr lang="en-IN" b="1" dirty="0" err="1"/>
              <a:t>instructions</a:t>
            </a:r>
            <a:r>
              <a:rPr lang="en-IN" dirty="0"/>
              <a:t>, registers, addressing modes, memory </a:t>
            </a:r>
            <a:r>
              <a:rPr lang="en-IN" b="1" dirty="0"/>
              <a:t>architecture</a:t>
            </a:r>
            <a:r>
              <a:rPr lang="en-IN" dirty="0"/>
              <a:t>, interrupt and exception handling, and external I/O</a:t>
            </a:r>
            <a:r>
              <a:rPr lang="en-IN" dirty="0" smtClean="0"/>
              <a:t>.</a:t>
            </a:r>
          </a:p>
          <a:p>
            <a:pPr marL="0" indent="0" algn="just">
              <a:buNone/>
            </a:pPr>
            <a:r>
              <a:rPr lang="en-US" dirty="0" smtClean="0"/>
              <a:t>X86 processor :</a:t>
            </a:r>
            <a:r>
              <a:rPr lang="en-IN" b="1" dirty="0"/>
              <a:t> x86</a:t>
            </a:r>
            <a:r>
              <a:rPr lang="en-IN" dirty="0"/>
              <a:t> is a family of backward compatible instruction set architectures </a:t>
            </a:r>
            <a:r>
              <a:rPr lang="en-IN" baseline="30000" dirty="0"/>
              <a:t>[a]</a:t>
            </a:r>
            <a:r>
              <a:rPr lang="en-IN" dirty="0"/>
              <a:t> based on the Intel 8086 </a:t>
            </a:r>
            <a:r>
              <a:rPr lang="en-IN" b="1" dirty="0"/>
              <a:t>CPU</a:t>
            </a:r>
            <a:r>
              <a:rPr lang="en-IN" dirty="0"/>
              <a:t> and its Intel 8088 variant.</a:t>
            </a:r>
            <a:endParaRPr lang="en-US" dirty="0"/>
          </a:p>
          <a:p>
            <a:pPr marL="0" indent="0" algn="just">
              <a:buNone/>
            </a:pPr>
            <a:r>
              <a:rPr lang="en-US" dirty="0" smtClean="0"/>
              <a:t>Want’s to know more about the X86 processor-</a:t>
            </a:r>
          </a:p>
          <a:p>
            <a:pPr marL="0" indent="0" algn="just">
              <a:buNone/>
            </a:pPr>
            <a:r>
              <a:rPr lang="en-IN" sz="1400" dirty="0" smtClean="0">
                <a:hlinkClick r:id="rId2"/>
              </a:rPr>
              <a:t>https</a:t>
            </a:r>
            <a:r>
              <a:rPr lang="en-IN" sz="1400" dirty="0">
                <a:hlinkClick r:id="rId2"/>
              </a:rPr>
              <a:t>://www.cis.upenn.edu/~</a:t>
            </a:r>
            <a:r>
              <a:rPr lang="en-IN" sz="1400" dirty="0" smtClean="0">
                <a:hlinkClick r:id="rId2"/>
              </a:rPr>
              <a:t>cdmurphy/cit593/fall2012/pdf/lecture20-x86.pdf</a:t>
            </a:r>
            <a:endParaRPr lang="en-IN" sz="1400" dirty="0" smtClean="0"/>
          </a:p>
          <a:p>
            <a:pPr marL="0" indent="0" algn="just">
              <a:buNone/>
            </a:pPr>
            <a:endParaRPr lang="en-IN" sz="1400" dirty="0" smtClean="0"/>
          </a:p>
          <a:p>
            <a:pPr marL="0" indent="0" algn="just">
              <a:buNone/>
            </a:pPr>
            <a:endParaRPr lang="en-IN" dirty="0"/>
          </a:p>
        </p:txBody>
      </p:sp>
      <p:pic>
        <p:nvPicPr>
          <p:cNvPr id="4" name="Picture 3"/>
          <p:cNvPicPr>
            <a:picLocks noChangeAspect="1"/>
          </p:cNvPicPr>
          <p:nvPr/>
        </p:nvPicPr>
        <p:blipFill>
          <a:blip r:embed="rId3"/>
          <a:stretch>
            <a:fillRect/>
          </a:stretch>
        </p:blipFill>
        <p:spPr>
          <a:xfrm>
            <a:off x="734096" y="5703329"/>
            <a:ext cx="10844011" cy="6286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892932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4059" y="497541"/>
            <a:ext cx="10569388" cy="5679422"/>
          </a:xfrm>
          <a:prstGeom prst="rect">
            <a:avLst/>
          </a:prstGeom>
        </p:spPr>
      </p:pic>
      <p:sp>
        <p:nvSpPr>
          <p:cNvPr id="2" name="TextBox 1"/>
          <p:cNvSpPr txBox="1"/>
          <p:nvPr/>
        </p:nvSpPr>
        <p:spPr>
          <a:xfrm>
            <a:off x="7534141" y="4752304"/>
            <a:ext cx="3013656" cy="369332"/>
          </a:xfrm>
          <a:prstGeom prst="rect">
            <a:avLst/>
          </a:prstGeom>
          <a:noFill/>
        </p:spPr>
        <p:txBody>
          <a:bodyPr wrap="square" rtlCol="0">
            <a:spAutoFit/>
          </a:bodyPr>
          <a:lstStyle/>
          <a:p>
            <a:r>
              <a:rPr lang="en-US" dirty="0" smtClean="0"/>
              <a:t>Copy on write disks</a:t>
            </a:r>
            <a:endParaRPr lang="en-IN" dirty="0"/>
          </a:p>
        </p:txBody>
      </p:sp>
    </p:spTree>
    <p:extLst>
      <p:ext uri="{BB962C8B-B14F-4D97-AF65-F5344CB8AC3E}">
        <p14:creationId xmlns:p14="http://schemas.microsoft.com/office/powerpoint/2010/main" val="30937197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b="0" dirty="0" smtClean="0">
                <a:latin typeface="Garamond" panose="02020404030301010803" pitchFamily="18" charset="0"/>
              </a:rPr>
              <a:t>Conclusions on CPU, Memory and I/O Virtualization:</a:t>
            </a:r>
            <a:endParaRPr lang="en-US" sz="36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a:lnSpc>
                <a:spcPct val="100000"/>
              </a:lnSpc>
              <a:spcBef>
                <a:spcPct val="50000"/>
              </a:spcBef>
              <a:buClr>
                <a:schemeClr val="tx1"/>
              </a:buClr>
              <a:buSzPct val="125000"/>
            </a:pPr>
            <a:r>
              <a:rPr lang="en-US" altLang="en-US" dirty="0">
                <a:latin typeface="Garamond" panose="02020404030301010803" pitchFamily="18" charset="0"/>
              </a:rPr>
              <a:t>CPU virtualization demands hardware-assisted traps </a:t>
            </a:r>
            <a:r>
              <a:rPr lang="en-US" altLang="en-US" dirty="0" smtClean="0">
                <a:latin typeface="Garamond" panose="02020404030301010803" pitchFamily="18" charset="0"/>
              </a:rPr>
              <a:t>of sensitive instructions </a:t>
            </a:r>
            <a:r>
              <a:rPr lang="en-US" altLang="en-US" dirty="0">
                <a:latin typeface="Garamond" panose="02020404030301010803" pitchFamily="18" charset="0"/>
              </a:rPr>
              <a:t>by the </a:t>
            </a:r>
            <a:r>
              <a:rPr lang="en-US" altLang="en-US" dirty="0" smtClean="0">
                <a:latin typeface="Garamond" panose="02020404030301010803" pitchFamily="18" charset="0"/>
              </a:rPr>
              <a:t>VMM </a:t>
            </a:r>
          </a:p>
          <a:p>
            <a:pPr>
              <a:lnSpc>
                <a:spcPct val="100000"/>
              </a:lnSpc>
              <a:spcBef>
                <a:spcPct val="50000"/>
              </a:spcBef>
              <a:buClr>
                <a:schemeClr val="tx1"/>
              </a:buClr>
              <a:buSzPct val="125000"/>
            </a:pPr>
            <a:r>
              <a:rPr lang="en-US" altLang="en-US" dirty="0" smtClean="0">
                <a:latin typeface="Garamond" panose="02020404030301010803" pitchFamily="18" charset="0"/>
              </a:rPr>
              <a:t>Memory virtualization </a:t>
            </a:r>
            <a:r>
              <a:rPr lang="en-US" altLang="en-US" dirty="0">
                <a:latin typeface="Garamond" panose="02020404030301010803" pitchFamily="18" charset="0"/>
              </a:rPr>
              <a:t>demands special hardware  </a:t>
            </a:r>
            <a:r>
              <a:rPr lang="en-US" altLang="en-US" dirty="0" smtClean="0">
                <a:latin typeface="Garamond" panose="02020404030301010803" pitchFamily="18" charset="0"/>
              </a:rPr>
              <a:t>support (shadow </a:t>
            </a:r>
            <a:r>
              <a:rPr lang="en-US" altLang="en-US" dirty="0">
                <a:latin typeface="Garamond" panose="02020404030301010803" pitchFamily="18" charset="0"/>
              </a:rPr>
              <a:t>page tables by VMWare or extended page table </a:t>
            </a:r>
            <a:r>
              <a:rPr lang="en-US" altLang="en-US" dirty="0" smtClean="0">
                <a:latin typeface="Garamond" panose="02020404030301010803" pitchFamily="18" charset="0"/>
              </a:rPr>
              <a:t>by Intel</a:t>
            </a:r>
            <a:r>
              <a:rPr lang="en-US" altLang="en-US" dirty="0">
                <a:latin typeface="Garamond" panose="02020404030301010803" pitchFamily="18" charset="0"/>
              </a:rPr>
              <a:t>) to help translate virtual address into physical </a:t>
            </a:r>
            <a:r>
              <a:rPr lang="en-US" altLang="en-US" dirty="0" smtClean="0">
                <a:latin typeface="Garamond" panose="02020404030301010803" pitchFamily="18" charset="0"/>
              </a:rPr>
              <a:t>address and </a:t>
            </a:r>
            <a:r>
              <a:rPr lang="en-US" altLang="en-US" dirty="0">
                <a:latin typeface="Garamond" panose="02020404030301010803" pitchFamily="18" charset="0"/>
              </a:rPr>
              <a:t>machine memory in two stages. </a:t>
            </a:r>
            <a:endParaRPr lang="en-US" altLang="en-US" dirty="0" smtClean="0">
              <a:latin typeface="Garamond" panose="02020404030301010803" pitchFamily="18" charset="0"/>
            </a:endParaRPr>
          </a:p>
          <a:p>
            <a:pPr>
              <a:lnSpc>
                <a:spcPct val="100000"/>
              </a:lnSpc>
              <a:spcBef>
                <a:spcPct val="50000"/>
              </a:spcBef>
              <a:buClr>
                <a:schemeClr val="tx1"/>
              </a:buClr>
              <a:buSzPct val="125000"/>
            </a:pPr>
            <a:r>
              <a:rPr lang="en-US" altLang="en-US" dirty="0" smtClean="0">
                <a:latin typeface="Garamond" panose="02020404030301010803" pitchFamily="18" charset="0"/>
              </a:rPr>
              <a:t>I/O </a:t>
            </a:r>
            <a:r>
              <a:rPr lang="en-US" altLang="en-US" dirty="0">
                <a:latin typeface="Garamond" panose="02020404030301010803" pitchFamily="18" charset="0"/>
              </a:rPr>
              <a:t>virtualization is the most difficult one to realize due </a:t>
            </a:r>
            <a:r>
              <a:rPr lang="en-US" altLang="en-US" dirty="0" smtClean="0">
                <a:latin typeface="Garamond" panose="02020404030301010803" pitchFamily="18" charset="0"/>
              </a:rPr>
              <a:t>to </a:t>
            </a:r>
            <a:r>
              <a:rPr lang="en-US" altLang="en-US" dirty="0">
                <a:latin typeface="Garamond" panose="02020404030301010803" pitchFamily="18" charset="0"/>
              </a:rPr>
              <a:t>the complexity if I/O service routines and the </a:t>
            </a:r>
            <a:r>
              <a:rPr lang="en-US" altLang="en-US" dirty="0" smtClean="0">
                <a:latin typeface="Garamond" panose="02020404030301010803" pitchFamily="18" charset="0"/>
              </a:rPr>
              <a:t>emulation </a:t>
            </a:r>
            <a:r>
              <a:rPr lang="en-US" altLang="en-US" dirty="0">
                <a:latin typeface="Garamond" panose="02020404030301010803" pitchFamily="18" charset="0"/>
              </a:rPr>
              <a:t>needed  between the guest OS and host OS. </a:t>
            </a:r>
          </a:p>
        </p:txBody>
      </p:sp>
    </p:spTree>
    <p:extLst>
      <p:ext uri="{BB962C8B-B14F-4D97-AF65-F5344CB8AC3E}">
        <p14:creationId xmlns:p14="http://schemas.microsoft.com/office/powerpoint/2010/main" val="22235329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b="0" dirty="0" smtClean="0">
                <a:latin typeface="Garamond" panose="02020404030301010803" pitchFamily="18" charset="0"/>
              </a:rPr>
              <a:t>Multi-Core Virtualization: VCPU vs. traditional CPU</a:t>
            </a:r>
            <a:endParaRPr lang="en-US" sz="3600" dirty="0">
              <a:latin typeface="Garamond" panose="02020404030301010803" pitchFamily="18" charset="0"/>
            </a:endParaRPr>
          </a:p>
        </p:txBody>
      </p:sp>
      <p:sp>
        <p:nvSpPr>
          <p:cNvPr id="3" name="Content Placeholder 2"/>
          <p:cNvSpPr>
            <a:spLocks noGrp="1"/>
          </p:cNvSpPr>
          <p:nvPr>
            <p:ph idx="1"/>
          </p:nvPr>
        </p:nvSpPr>
        <p:spPr/>
        <p:txBody>
          <a:bodyPr/>
          <a:lstStyle/>
          <a:p>
            <a:endParaRPr lang="en-US" sz="1600" b="0" dirty="0" smtClean="0">
              <a:latin typeface="Garamond" panose="02020404030301010803" pitchFamily="18" charset="0"/>
              <a:ea typeface="宋体" pitchFamily="2" charset="-122"/>
              <a:cs typeface="Arial" charset="0"/>
            </a:endParaRPr>
          </a:p>
          <a:p>
            <a:endParaRPr lang="en-US" sz="1600" dirty="0">
              <a:latin typeface="Garamond" panose="02020404030301010803" pitchFamily="18" charset="0"/>
              <a:ea typeface="宋体" pitchFamily="2" charset="-122"/>
              <a:cs typeface="Arial" charset="0"/>
            </a:endParaRPr>
          </a:p>
          <a:p>
            <a:endParaRPr lang="en-US" sz="1600" b="0" dirty="0" smtClean="0">
              <a:latin typeface="Garamond" panose="02020404030301010803" pitchFamily="18" charset="0"/>
              <a:ea typeface="宋体" pitchFamily="2" charset="-122"/>
              <a:cs typeface="Arial" charset="0"/>
            </a:endParaRPr>
          </a:p>
          <a:p>
            <a:endParaRPr lang="en-US" sz="1600" dirty="0">
              <a:latin typeface="Garamond" panose="02020404030301010803" pitchFamily="18" charset="0"/>
              <a:ea typeface="宋体" pitchFamily="2" charset="-122"/>
              <a:cs typeface="Arial" charset="0"/>
            </a:endParaRPr>
          </a:p>
          <a:p>
            <a:endParaRPr lang="en-US" sz="1600" b="0" dirty="0" smtClean="0">
              <a:latin typeface="Garamond" panose="02020404030301010803" pitchFamily="18" charset="0"/>
              <a:ea typeface="宋体" pitchFamily="2" charset="-122"/>
              <a:cs typeface="Arial" charset="0"/>
            </a:endParaRPr>
          </a:p>
          <a:p>
            <a:endParaRPr lang="en-US" sz="1600" dirty="0">
              <a:latin typeface="Garamond" panose="02020404030301010803" pitchFamily="18" charset="0"/>
              <a:ea typeface="宋体" pitchFamily="2" charset="-122"/>
              <a:cs typeface="Arial" charset="0"/>
            </a:endParaRPr>
          </a:p>
          <a:p>
            <a:endParaRPr lang="en-US" sz="1600" b="0" dirty="0" smtClean="0">
              <a:latin typeface="Garamond" panose="02020404030301010803" pitchFamily="18" charset="0"/>
              <a:ea typeface="宋体" pitchFamily="2" charset="-122"/>
              <a:cs typeface="Arial" charset="0"/>
            </a:endParaRPr>
          </a:p>
          <a:p>
            <a:endParaRPr lang="en-US" sz="1600" dirty="0">
              <a:latin typeface="Garamond" panose="02020404030301010803" pitchFamily="18" charset="0"/>
              <a:ea typeface="宋体" pitchFamily="2" charset="-122"/>
              <a:cs typeface="Arial" charset="0"/>
            </a:endParaRPr>
          </a:p>
          <a:p>
            <a:endParaRPr lang="en-US" sz="1600" b="0" dirty="0" smtClean="0">
              <a:latin typeface="Garamond" panose="02020404030301010803" pitchFamily="18" charset="0"/>
              <a:ea typeface="宋体" pitchFamily="2" charset="-122"/>
              <a:cs typeface="Arial" charset="0"/>
            </a:endParaRPr>
          </a:p>
          <a:p>
            <a:r>
              <a:rPr lang="en-US" sz="1600" b="0" dirty="0" smtClean="0">
                <a:latin typeface="Garamond" panose="02020404030301010803" pitchFamily="18" charset="0"/>
                <a:ea typeface="宋体" pitchFamily="2" charset="-122"/>
                <a:cs typeface="Arial" charset="0"/>
              </a:rPr>
              <a:t>Figure 3.16 Four VCPUs are exposed  to the software, only three cores are actually present. VCPUs V0, V1, and V3 have been transparently migrated, while VCPU V2 has been transparently suspended. (Courtesy of Wells, et al., “Dynamic Heterogeneity and the Need for Multicore Virtualization”,</a:t>
            </a:r>
            <a:r>
              <a:rPr lang="en-US" sz="1600" b="0" i="1" dirty="0" smtClean="0">
                <a:latin typeface="Garamond" panose="02020404030301010803" pitchFamily="18" charset="0"/>
                <a:ea typeface="宋体" pitchFamily="2" charset="-122"/>
                <a:cs typeface="Arial" charset="0"/>
              </a:rPr>
              <a:t> ACM SIGOPS Operating Systems Review, </a:t>
            </a:r>
            <a:r>
              <a:rPr lang="en-US" sz="1600" b="0" dirty="0" smtClean="0">
                <a:latin typeface="Garamond" panose="02020404030301010803" pitchFamily="18" charset="0"/>
                <a:ea typeface="宋体" pitchFamily="2" charset="-122"/>
                <a:cs typeface="Arial" charset="0"/>
              </a:rPr>
              <a:t>ACM Press, 2009 [68] ) </a:t>
            </a:r>
            <a:endParaRPr lang="en-US" sz="1600" b="0" dirty="0" smtClean="0">
              <a:latin typeface="Garamond" panose="02020404030301010803" pitchFamily="18" charset="0"/>
              <a:cs typeface="Arial" charset="0"/>
            </a:endParaRPr>
          </a:p>
        </p:txBody>
      </p:sp>
      <p:pic>
        <p:nvPicPr>
          <p:cNvPr id="5" name="Picture 4"/>
          <p:cNvPicPr>
            <a:picLocks noChangeAspect="1"/>
          </p:cNvPicPr>
          <p:nvPr/>
        </p:nvPicPr>
        <p:blipFill>
          <a:blip r:embed="rId2"/>
          <a:stretch>
            <a:fillRect/>
          </a:stretch>
        </p:blipFill>
        <p:spPr>
          <a:xfrm>
            <a:off x="1667435" y="1546412"/>
            <a:ext cx="9009530" cy="3162859"/>
          </a:xfrm>
          <a:prstGeom prst="rect">
            <a:avLst/>
          </a:prstGeom>
        </p:spPr>
      </p:pic>
      <p:sp>
        <p:nvSpPr>
          <p:cNvPr id="4" name="TextBox 3"/>
          <p:cNvSpPr txBox="1"/>
          <p:nvPr/>
        </p:nvSpPr>
        <p:spPr>
          <a:xfrm>
            <a:off x="838200" y="5834130"/>
            <a:ext cx="11010363" cy="646331"/>
          </a:xfrm>
          <a:prstGeom prst="rect">
            <a:avLst/>
          </a:prstGeom>
          <a:noFill/>
        </p:spPr>
        <p:txBody>
          <a:bodyPr wrap="square" rtlCol="0">
            <a:spAutoFit/>
          </a:bodyPr>
          <a:lstStyle/>
          <a:p>
            <a:r>
              <a:rPr lang="en-US" dirty="0" smtClean="0"/>
              <a:t>Software visible VCPU moving from one core to another and temporarily suspending execution of a VCPU when there are no appropriate cores in which it can run.</a:t>
            </a:r>
            <a:endParaRPr lang="en-IN" dirty="0"/>
          </a:p>
        </p:txBody>
      </p:sp>
    </p:spTree>
    <p:extLst>
      <p:ext uri="{BB962C8B-B14F-4D97-AF65-F5344CB8AC3E}">
        <p14:creationId xmlns:p14="http://schemas.microsoft.com/office/powerpoint/2010/main" val="3305127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Garamond" panose="02020404030301010803" pitchFamily="18" charset="0"/>
                <a:ea typeface="Times New Roman" pitchFamily="18" charset="0"/>
                <a:cs typeface="Calibri" pitchFamily="34" charset="0"/>
              </a:rPr>
              <a:t>Virtual  Cores vs. Physical Processor Cores</a:t>
            </a:r>
            <a:endParaRPr lang="en-US" dirty="0">
              <a:latin typeface="Garamond" panose="02020404030301010803"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6104330"/>
              </p:ext>
            </p:extLst>
          </p:nvPr>
        </p:nvGraphicFramePr>
        <p:xfrm>
          <a:off x="838200" y="1825625"/>
          <a:ext cx="10515600" cy="4486100"/>
        </p:xfrm>
        <a:graphic>
          <a:graphicData uri="http://schemas.openxmlformats.org/drawingml/2006/table">
            <a:tbl>
              <a:tblPr firstRow="1" bandRow="1">
                <a:tableStyleId>{5C22544A-7EE6-4342-B048-85BDC9FD1C3A}</a:tableStyleId>
              </a:tblPr>
              <a:tblGrid>
                <a:gridCol w="5257800"/>
                <a:gridCol w="5257800"/>
              </a:tblGrid>
              <a:tr h="68857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Physical cores</a:t>
                      </a:r>
                      <a:endParaRPr kumimoji="0" lang="en-US" sz="72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rPr>
                        <a:t>Virtual cores</a:t>
                      </a:r>
                      <a:endParaRPr kumimoji="0" lang="en-US" sz="72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r h="6885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The actual physical cores present in the processor.</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There can be more virtual cores visible to a single OS than there are physical cores.</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r h="6885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More burden on the software to write applications which can run directly on the cores.</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Design of software becomes easier as the hardware assists the software in dynamic resource utilization.</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r h="6885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Hardware provides no assistance to the software and is hence simpler.</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Hardware provides assistance to the software and is hence more complex.</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r h="6885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rPr>
                        <a:t>Poor resource management.</a:t>
                      </a:r>
                      <a:endParaRPr kumimoji="0" lang="en-US" sz="54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Better resource management.</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r h="6885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rPr>
                        <a:t>The lowest level of system software has to be modified.</a:t>
                      </a:r>
                      <a:endParaRPr kumimoji="0" lang="en-US" sz="5400" b="1" i="0" u="none" strike="noStrike" cap="none" normalizeH="0" baseline="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rPr>
                        <a:t>The lowest level of system software need not be modified.</a:t>
                      </a:r>
                      <a:endParaRPr kumimoji="0" lang="en-US" sz="5400" b="1" i="0" u="none" strike="noStrike" cap="none" normalizeH="0" baseline="0" dirty="0" smtClean="0">
                        <a:ln>
                          <a:noFill/>
                        </a:ln>
                        <a:solidFill>
                          <a:schemeClr val="tx1"/>
                        </a:solidFill>
                        <a:effectLst/>
                        <a:latin typeface="Garamond" panose="02020404030301010803" pitchFamily="18" charset="0"/>
                        <a:ea typeface="Times New Roman" pitchFamily="18" charset="0"/>
                        <a:cs typeface="Calibri" pitchFamily="34" charset="0"/>
                      </a:endParaRPr>
                    </a:p>
                  </a:txBody>
                  <a:tcPr horzOverflow="overflow"/>
                </a:tc>
              </a:tr>
            </a:tbl>
          </a:graphicData>
        </a:graphic>
      </p:graphicFrame>
    </p:spTree>
    <p:extLst>
      <p:ext uri="{BB962C8B-B14F-4D97-AF65-F5344CB8AC3E}">
        <p14:creationId xmlns:p14="http://schemas.microsoft.com/office/powerpoint/2010/main" val="461917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0918" y="658906"/>
            <a:ext cx="9533964" cy="5518057"/>
          </a:xfrm>
          <a:prstGeom prst="rect">
            <a:avLst/>
          </a:prstGeom>
        </p:spPr>
      </p:pic>
    </p:spTree>
    <p:extLst>
      <p:ext uri="{BB962C8B-B14F-4D97-AF65-F5344CB8AC3E}">
        <p14:creationId xmlns:p14="http://schemas.microsoft.com/office/powerpoint/2010/main" val="2926636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3762"/>
            <a:ext cx="10515600" cy="1325563"/>
          </a:xfrm>
        </p:spPr>
        <p:txBody>
          <a:bodyPr/>
          <a:lstStyle/>
          <a:p>
            <a:r>
              <a:rPr lang="en-US" dirty="0" smtClean="0"/>
              <a:t>What is virtual cluster in CC</a:t>
            </a:r>
            <a:endParaRPr lang="en-IN" dirty="0"/>
          </a:p>
        </p:txBody>
      </p:sp>
      <p:sp>
        <p:nvSpPr>
          <p:cNvPr id="3" name="Content Placeholder 2"/>
          <p:cNvSpPr>
            <a:spLocks noGrp="1"/>
          </p:cNvSpPr>
          <p:nvPr>
            <p:ph idx="1"/>
          </p:nvPr>
        </p:nvSpPr>
        <p:spPr>
          <a:xfrm>
            <a:off x="838200" y="1864262"/>
            <a:ext cx="10515600" cy="4351338"/>
          </a:xfrm>
        </p:spPr>
        <p:txBody>
          <a:bodyPr/>
          <a:lstStyle/>
          <a:p>
            <a:r>
              <a:rPr lang="en-US" dirty="0" smtClean="0"/>
              <a:t>Virtual cluster are built with the VM’s installed at distributed servers from one or more physical clusters. The VM’s in a virtual cluster are interconnected logically by a virtual network across several physical networks.</a:t>
            </a:r>
          </a:p>
          <a:p>
            <a:r>
              <a:rPr lang="en-US" dirty="0" smtClean="0"/>
              <a:t>Each virtual cluster is formed with physical cluster .It is formed with physical machines or the VM hosted by multiple physical clusters.</a:t>
            </a:r>
          </a:p>
          <a:p>
            <a:r>
              <a:rPr lang="en-US" dirty="0" smtClean="0"/>
              <a:t>(diagram…………</a:t>
            </a:r>
            <a:r>
              <a:rPr lang="en-US" smtClean="0"/>
              <a:t>next page………….)</a:t>
            </a:r>
            <a:endParaRPr lang="en-IN" dirty="0"/>
          </a:p>
        </p:txBody>
      </p:sp>
    </p:spTree>
    <p:extLst>
      <p:ext uri="{BB962C8B-B14F-4D97-AF65-F5344CB8AC3E}">
        <p14:creationId xmlns:p14="http://schemas.microsoft.com/office/powerpoint/2010/main" val="2793446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39588" y="699247"/>
            <a:ext cx="9606556" cy="5477716"/>
          </a:xfrm>
          <a:prstGeom prst="rect">
            <a:avLst/>
          </a:prstGeom>
        </p:spPr>
      </p:pic>
    </p:spTree>
    <p:extLst>
      <p:ext uri="{BB962C8B-B14F-4D97-AF65-F5344CB8AC3E}">
        <p14:creationId xmlns:p14="http://schemas.microsoft.com/office/powerpoint/2010/main" val="42866982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5400" b="0" dirty="0" smtClean="0">
                <a:latin typeface="Garamond" panose="02020404030301010803" pitchFamily="18" charset="0"/>
              </a:rPr>
              <a:t>Virtual Clusters in Many Cores</a:t>
            </a:r>
            <a:br>
              <a:rPr lang="en-US" altLang="en-US" sz="5400" b="0" dirty="0" smtClean="0">
                <a:latin typeface="Garamond" panose="02020404030301010803" pitchFamily="18" charset="0"/>
              </a:rPr>
            </a:br>
            <a:r>
              <a:rPr lang="en-US" altLang="en-US" b="0" dirty="0" smtClean="0">
                <a:latin typeface="Garamond" panose="02020404030301010803" pitchFamily="18" charset="0"/>
              </a:rPr>
              <a:t>Space Sharing of VMs -- Virtual Hierarchy</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726141" y="2068694"/>
            <a:ext cx="10287000" cy="4130400"/>
          </a:xfrm>
          <a:prstGeom prst="rect">
            <a:avLst/>
          </a:prstGeom>
        </p:spPr>
      </p:pic>
    </p:spTree>
    <p:extLst>
      <p:ext uri="{BB962C8B-B14F-4D97-AF65-F5344CB8AC3E}">
        <p14:creationId xmlns:p14="http://schemas.microsoft.com/office/powerpoint/2010/main" val="41809880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6851"/>
          </a:xfrm>
        </p:spPr>
        <p:txBody>
          <a:bodyPr>
            <a:normAutofit fontScale="90000"/>
          </a:bodyPr>
          <a:lstStyle/>
          <a:p>
            <a:r>
              <a:rPr lang="en-US" b="0" dirty="0" smtClean="0">
                <a:latin typeface="Garamond" panose="02020404030301010803" pitchFamily="18" charset="0"/>
              </a:rPr>
              <a:t>Virtual Cluster Characteristics</a:t>
            </a:r>
            <a:endParaRPr lang="en-US" dirty="0">
              <a:latin typeface="Garamond" panose="02020404030301010803" pitchFamily="18" charset="0"/>
            </a:endParaRPr>
          </a:p>
        </p:txBody>
      </p:sp>
      <p:sp>
        <p:nvSpPr>
          <p:cNvPr id="3" name="Content Placeholder 2"/>
          <p:cNvSpPr>
            <a:spLocks noGrp="1"/>
          </p:cNvSpPr>
          <p:nvPr>
            <p:ph idx="1"/>
          </p:nvPr>
        </p:nvSpPr>
        <p:spPr>
          <a:xfrm>
            <a:off x="838200" y="1021975"/>
            <a:ext cx="10515600" cy="5620871"/>
          </a:xfrm>
        </p:spPr>
        <p:txBody>
          <a:bodyPr>
            <a:noAutofit/>
          </a:bodyPr>
          <a:lstStyle/>
          <a:p>
            <a:pPr>
              <a:lnSpc>
                <a:spcPct val="170000"/>
              </a:lnSpc>
              <a:buClr>
                <a:schemeClr val="tx1"/>
              </a:buClr>
              <a:buSzPct val="160000"/>
              <a:tabLst>
                <a:tab pos="457200" algn="l"/>
              </a:tabLst>
              <a:defRPr/>
            </a:pPr>
            <a:r>
              <a:rPr lang="en-US" sz="1600" dirty="0">
                <a:latin typeface="Garamond" panose="02020404030301010803" pitchFamily="18" charset="0"/>
              </a:rPr>
              <a:t>The virtual cluster nodes can be either physical or virtual machines. Multiple </a:t>
            </a:r>
            <a:r>
              <a:rPr lang="en-US" sz="1600" dirty="0" smtClean="0">
                <a:latin typeface="Garamond" panose="02020404030301010803" pitchFamily="18" charset="0"/>
              </a:rPr>
              <a:t>VMs running </a:t>
            </a:r>
            <a:r>
              <a:rPr lang="en-US" sz="1600" dirty="0">
                <a:latin typeface="Garamond" panose="02020404030301010803" pitchFamily="18" charset="0"/>
              </a:rPr>
              <a:t>with different OSs can be deployed on the same physical node. </a:t>
            </a:r>
          </a:p>
          <a:p>
            <a:pPr>
              <a:lnSpc>
                <a:spcPct val="170000"/>
              </a:lnSpc>
              <a:buClr>
                <a:schemeClr val="tx1"/>
              </a:buClr>
              <a:buSzPct val="160000"/>
              <a:tabLst>
                <a:tab pos="457200" algn="l"/>
              </a:tabLst>
              <a:defRPr/>
            </a:pPr>
            <a:r>
              <a:rPr lang="en-US" sz="1600" dirty="0">
                <a:latin typeface="Garamond" panose="02020404030301010803" pitchFamily="18" charset="0"/>
              </a:rPr>
              <a:t>A VM runs with a guest OS, which is often different from the host OS, that manages the resources in the physical machine, where the VM is implemented.</a:t>
            </a:r>
          </a:p>
          <a:p>
            <a:pPr>
              <a:lnSpc>
                <a:spcPct val="170000"/>
              </a:lnSpc>
              <a:buClr>
                <a:schemeClr val="tx1"/>
              </a:buClr>
              <a:buSzPct val="160000"/>
              <a:tabLst>
                <a:tab pos="457200" algn="l"/>
              </a:tabLst>
              <a:defRPr/>
            </a:pPr>
            <a:r>
              <a:rPr lang="en-US" sz="1600" dirty="0">
                <a:latin typeface="Garamond" panose="02020404030301010803" pitchFamily="18" charset="0"/>
              </a:rPr>
              <a:t>The purpose of using VMs is to consolidate multiple functionalities on the same server. This will greatly enhance the server utilization and application flexibility</a:t>
            </a:r>
            <a:r>
              <a:rPr lang="en-US" sz="1600" dirty="0" smtClean="0">
                <a:latin typeface="Garamond" panose="02020404030301010803" pitchFamily="18" charset="0"/>
              </a:rPr>
              <a:t>.</a:t>
            </a:r>
            <a:endParaRPr lang="en-US" sz="1600" dirty="0">
              <a:latin typeface="Garamond" panose="02020404030301010803" pitchFamily="18" charset="0"/>
            </a:endParaRPr>
          </a:p>
        </p:txBody>
      </p:sp>
    </p:spTree>
    <p:extLst>
      <p:ext uri="{BB962C8B-B14F-4D97-AF65-F5344CB8AC3E}">
        <p14:creationId xmlns:p14="http://schemas.microsoft.com/office/powerpoint/2010/main" val="34918083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a:lnSpc>
                <a:spcPct val="170000"/>
              </a:lnSpc>
              <a:buClr>
                <a:schemeClr val="tx1"/>
              </a:buClr>
              <a:buSzPct val="160000"/>
              <a:tabLst>
                <a:tab pos="457200" algn="l"/>
              </a:tabLst>
              <a:defRPr/>
            </a:pPr>
            <a:r>
              <a:rPr lang="en-US" dirty="0">
                <a:latin typeface="Garamond" panose="02020404030301010803" pitchFamily="18" charset="0"/>
              </a:rPr>
              <a:t>VMs can be colonized (replicated) in multiple servers for the purpose of promoting distributed parallelism,  fault tolerance, and disaster recovery.  </a:t>
            </a:r>
          </a:p>
          <a:p>
            <a:pPr>
              <a:lnSpc>
                <a:spcPct val="170000"/>
              </a:lnSpc>
              <a:buClr>
                <a:schemeClr val="tx1"/>
              </a:buClr>
              <a:buSzPct val="160000"/>
              <a:tabLst>
                <a:tab pos="457200" algn="l"/>
              </a:tabLst>
              <a:defRPr/>
            </a:pPr>
            <a:r>
              <a:rPr lang="en-US" dirty="0">
                <a:latin typeface="Garamond" panose="02020404030301010803" pitchFamily="18" charset="0"/>
              </a:rPr>
              <a:t>The size (number of nodes) of a virtual cluster can grow or shrink dynamically, similarly to the way an overlay network varies in size in a P2P network. </a:t>
            </a:r>
          </a:p>
          <a:p>
            <a:pPr>
              <a:lnSpc>
                <a:spcPct val="170000"/>
              </a:lnSpc>
              <a:buClr>
                <a:schemeClr val="tx1"/>
              </a:buClr>
              <a:buSzPct val="160000"/>
              <a:tabLst>
                <a:tab pos="457200" algn="l"/>
              </a:tabLst>
              <a:defRPr/>
            </a:pPr>
            <a:r>
              <a:rPr lang="en-US" dirty="0">
                <a:latin typeface="Garamond" panose="02020404030301010803" pitchFamily="18" charset="0"/>
              </a:rPr>
              <a:t>The failure of any physical nodes may disable some VMs installed on the failing nodes. But the failure of VMs will not pull down the host system.  </a:t>
            </a:r>
          </a:p>
          <a:p>
            <a:pPr marL="0" indent="0">
              <a:buNone/>
            </a:pPr>
            <a:endParaRPr lang="en-IN" dirty="0"/>
          </a:p>
        </p:txBody>
      </p:sp>
    </p:spTree>
    <p:extLst>
      <p:ext uri="{BB962C8B-B14F-4D97-AF65-F5344CB8AC3E}">
        <p14:creationId xmlns:p14="http://schemas.microsoft.com/office/powerpoint/2010/main" val="2615378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latin typeface="Garamond" panose="02020404030301010803" pitchFamily="18" charset="0"/>
              </a:rPr>
              <a:t>Difference between Traditional Computer and Virtual machines</a:t>
            </a:r>
            <a:endParaRPr lang="en-US" dirty="0">
              <a:latin typeface="Garamond" panose="02020404030301010803" pitchFamily="18" charset="0"/>
            </a:endParaRPr>
          </a:p>
        </p:txBody>
      </p:sp>
      <p:pic>
        <p:nvPicPr>
          <p:cNvPr id="4" name="Picture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6412" y="1690687"/>
            <a:ext cx="9372600" cy="444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0054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0" dirty="0" smtClean="0">
                <a:latin typeface="Garamond" panose="02020404030301010803" pitchFamily="18" charset="0"/>
              </a:rPr>
              <a:t>Virtual Clusters vs. Physical Clusters</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102659" y="1546412"/>
            <a:ext cx="9628093" cy="4630551"/>
          </a:xfrm>
          <a:prstGeom prst="rect">
            <a:avLst/>
          </a:prstGeom>
        </p:spPr>
      </p:pic>
    </p:spTree>
    <p:extLst>
      <p:ext uri="{BB962C8B-B14F-4D97-AF65-F5344CB8AC3E}">
        <p14:creationId xmlns:p14="http://schemas.microsoft.com/office/powerpoint/2010/main" val="6866618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2659" y="470647"/>
            <a:ext cx="10085293" cy="5706316"/>
          </a:xfrm>
          <a:prstGeom prst="rect">
            <a:avLst/>
          </a:prstGeom>
        </p:spPr>
      </p:pic>
    </p:spTree>
    <p:extLst>
      <p:ext uri="{BB962C8B-B14F-4D97-AF65-F5344CB8AC3E}">
        <p14:creationId xmlns:p14="http://schemas.microsoft.com/office/powerpoint/2010/main" val="10755231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r>
              <a:rPr lang="en-US" altLang="en-US" b="0" dirty="0" smtClean="0">
                <a:latin typeface="Garamond" panose="02020404030301010803" pitchFamily="18" charset="0"/>
              </a:rPr>
              <a:t>Live Migration of Virtual Machines</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1492624" y="1143000"/>
            <a:ext cx="9211235" cy="5419165"/>
          </a:xfrm>
          <a:prstGeom prst="rect">
            <a:avLst/>
          </a:prstGeom>
        </p:spPr>
      </p:pic>
    </p:spTree>
    <p:extLst>
      <p:ext uri="{BB962C8B-B14F-4D97-AF65-F5344CB8AC3E}">
        <p14:creationId xmlns:p14="http://schemas.microsoft.com/office/powerpoint/2010/main" val="15494618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3983" y="766483"/>
            <a:ext cx="8786805" cy="5356692"/>
          </a:xfrm>
          <a:prstGeom prst="rect">
            <a:avLst/>
          </a:prstGeom>
        </p:spPr>
      </p:pic>
    </p:spTree>
    <p:extLst>
      <p:ext uri="{BB962C8B-B14F-4D97-AF65-F5344CB8AC3E}">
        <p14:creationId xmlns:p14="http://schemas.microsoft.com/office/powerpoint/2010/main" val="1128651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Garamond" panose="02020404030301010803" pitchFamily="18" charset="0"/>
              </a:rPr>
              <a:t>Virtual Machine, Guest Operating System,</a:t>
            </a:r>
            <a:br>
              <a:rPr lang="en-US" altLang="zh-CN" dirty="0" smtClean="0">
                <a:latin typeface="Garamond" panose="02020404030301010803" pitchFamily="18" charset="0"/>
              </a:rPr>
            </a:br>
            <a:r>
              <a:rPr lang="en-US" altLang="zh-CN" dirty="0" smtClean="0">
                <a:latin typeface="Garamond" panose="02020404030301010803" pitchFamily="18" charset="0"/>
              </a:rPr>
              <a:t>and  VMM (Virtual Machine Monitor) :</a:t>
            </a:r>
            <a:endParaRPr lang="en-US" dirty="0"/>
          </a:p>
        </p:txBody>
      </p:sp>
      <p:sp>
        <p:nvSpPr>
          <p:cNvPr id="3" name="Content Placeholder 2"/>
          <p:cNvSpPr>
            <a:spLocks noGrp="1"/>
          </p:cNvSpPr>
          <p:nvPr>
            <p:ph idx="1"/>
          </p:nvPr>
        </p:nvSpPr>
        <p:spPr/>
        <p:txBody>
          <a:bodyPr/>
          <a:lstStyle/>
          <a:p>
            <a:pPr algn="just"/>
            <a:r>
              <a:rPr lang="en-US" dirty="0" smtClean="0">
                <a:latin typeface="Garamond" panose="02020404030301010803" pitchFamily="18" charset="0"/>
              </a:rPr>
              <a:t>The Virtualization layer is the middleware between the underlying hardware and virtual machines represented in the system, also known as virtual machine monitor (VMM)</a:t>
            </a:r>
          </a:p>
          <a:p>
            <a:pPr algn="just"/>
            <a:endParaRPr lang="en-US" dirty="0">
              <a:latin typeface="Garamond" panose="02020404030301010803" pitchFamily="18" charset="0"/>
            </a:endParaRPr>
          </a:p>
        </p:txBody>
      </p:sp>
      <p:pic>
        <p:nvPicPr>
          <p:cNvPr id="4" name="Content Placeholder 3"/>
          <p:cNvPicPr>
            <a:picLocks noChangeAspect="1"/>
          </p:cNvPicPr>
          <p:nvPr/>
        </p:nvPicPr>
        <p:blipFill>
          <a:blip r:embed="rId2"/>
          <a:stretch>
            <a:fillRect/>
          </a:stretch>
        </p:blipFill>
        <p:spPr>
          <a:xfrm>
            <a:off x="1008530" y="3106270"/>
            <a:ext cx="9184342" cy="2393577"/>
          </a:xfrm>
          <a:prstGeom prst="rect">
            <a:avLst/>
          </a:prstGeom>
        </p:spPr>
      </p:pic>
    </p:spTree>
    <p:extLst>
      <p:ext uri="{BB962C8B-B14F-4D97-AF65-F5344CB8AC3E}">
        <p14:creationId xmlns:p14="http://schemas.microsoft.com/office/powerpoint/2010/main" val="4254756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3648" y="685800"/>
            <a:ext cx="8646458" cy="5491163"/>
          </a:xfrm>
          <a:prstGeom prst="rect">
            <a:avLst/>
          </a:prstGeom>
        </p:spPr>
      </p:pic>
    </p:spTree>
    <p:extLst>
      <p:ext uri="{BB962C8B-B14F-4D97-AF65-F5344CB8AC3E}">
        <p14:creationId xmlns:p14="http://schemas.microsoft.com/office/powerpoint/2010/main" val="1240268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aramond" panose="02020404030301010803" pitchFamily="18" charset="0"/>
              </a:rPr>
              <a:t>Virtualization Ranging from Hardware to Applications in Five Abstraction Levels</a:t>
            </a:r>
            <a:endParaRPr lang="en-US" dirty="0">
              <a:latin typeface="Garamond" panose="02020404030301010803" pitchFamily="18" charset="0"/>
            </a:endParaRPr>
          </a:p>
        </p:txBody>
      </p:sp>
      <p:pic>
        <p:nvPicPr>
          <p:cNvPr id="4" name="Content Placeholder 3"/>
          <p:cNvPicPr>
            <a:picLocks noGrp="1" noChangeAspect="1"/>
          </p:cNvPicPr>
          <p:nvPr>
            <p:ph idx="1"/>
          </p:nvPr>
        </p:nvPicPr>
        <p:blipFill>
          <a:blip r:embed="rId2"/>
          <a:stretch>
            <a:fillRect/>
          </a:stretch>
        </p:blipFill>
        <p:spPr>
          <a:xfrm>
            <a:off x="3964732" y="1825624"/>
            <a:ext cx="4262535" cy="4723093"/>
          </a:xfrm>
          <a:prstGeom prst="rect">
            <a:avLst/>
          </a:prstGeom>
        </p:spPr>
      </p:pic>
    </p:spTree>
    <p:extLst>
      <p:ext uri="{BB962C8B-B14F-4D97-AF65-F5344CB8AC3E}">
        <p14:creationId xmlns:p14="http://schemas.microsoft.com/office/powerpoint/2010/main" val="4156789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2415</Words>
  <Application>Microsoft Office PowerPoint</Application>
  <PresentationFormat>Widescreen</PresentationFormat>
  <Paragraphs>219</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宋体</vt:lpstr>
      <vt:lpstr>Arial</vt:lpstr>
      <vt:lpstr>Calibri</vt:lpstr>
      <vt:lpstr>Calibri Light</vt:lpstr>
      <vt:lpstr>Garamond</vt:lpstr>
      <vt:lpstr>Times New Roman</vt:lpstr>
      <vt:lpstr>Wingdings</vt:lpstr>
      <vt:lpstr>Office Theme</vt:lpstr>
      <vt:lpstr>Unit-I(2nd Part): Virtual Machines and Virtualization            of Clusters and datacenters  From book: Distributed and Cloud Computing K. Hwang, G. Fox and J. Dongarra</vt:lpstr>
      <vt:lpstr>Virtualization for Datacenter Automation to serve millions of clients, simultaneously </vt:lpstr>
      <vt:lpstr>Implementation Levels of Virtualization</vt:lpstr>
      <vt:lpstr>Levels of Virtualization Implementation</vt:lpstr>
      <vt:lpstr>Instruction set</vt:lpstr>
      <vt:lpstr>Difference between Traditional Computer and Virtual machines</vt:lpstr>
      <vt:lpstr>Virtual Machine, Guest Operating System, and  VMM (Virtual Machine Monitor) :</vt:lpstr>
      <vt:lpstr>PowerPoint Presentation</vt:lpstr>
      <vt:lpstr>Virtualization Ranging from Hardware to Applications in Five Abstraction Levels</vt:lpstr>
      <vt:lpstr>Level of virtualization implementation</vt:lpstr>
      <vt:lpstr>Virtualization at ISA (Instruction Set Architecture) level:</vt:lpstr>
      <vt:lpstr>PowerPoint Presentation</vt:lpstr>
      <vt:lpstr>Virtualization at Hardware Abstraction level:</vt:lpstr>
      <vt:lpstr>Virtualization at Operating System (OS) level: </vt:lpstr>
      <vt:lpstr>PowerPoint Presentation</vt:lpstr>
      <vt:lpstr>Virtualization at OS Level</vt:lpstr>
      <vt:lpstr>Virtualization for Linux and Windows NT Platforms</vt:lpstr>
      <vt:lpstr>PowerPoint Presentation</vt:lpstr>
      <vt:lpstr> </vt:lpstr>
      <vt:lpstr>Library Support level: </vt:lpstr>
      <vt:lpstr>PowerPoint Presentation</vt:lpstr>
      <vt:lpstr>Virtualization with Middleware/Library Support</vt:lpstr>
      <vt:lpstr>The vCUBE for Virtualization of GPGPU</vt:lpstr>
      <vt:lpstr>User-Application level: </vt:lpstr>
      <vt:lpstr>PowerPoint Presentation</vt:lpstr>
      <vt:lpstr>PowerPoint Presentation</vt:lpstr>
      <vt:lpstr>PowerPoint Presentation</vt:lpstr>
      <vt:lpstr>Relative Merits of Different Approaches</vt:lpstr>
      <vt:lpstr>Hypervisor</vt:lpstr>
      <vt:lpstr>Major VMM and Hypervisor Providers (self study) </vt:lpstr>
      <vt:lpstr>The XEN Architecture</vt:lpstr>
      <vt:lpstr>The XEN Architecture</vt:lpstr>
      <vt:lpstr>PowerPoint Presentation</vt:lpstr>
      <vt:lpstr>Full Virtualization vs. Para-Virtualization Full virtualization: https://www.youtube.com/watch?v=CLR0pq9dy4g&amp;t=2s Para virtualization: https://www.youtube.com/watch?v=_Tltue_pa-o</vt:lpstr>
      <vt:lpstr>PowerPoint Presentation</vt:lpstr>
      <vt:lpstr>PowerPoint Presentation</vt:lpstr>
      <vt:lpstr>Full Virtualization </vt:lpstr>
      <vt:lpstr>Binary Translation of Guest OS Requests using a VMM: </vt:lpstr>
      <vt:lpstr>Para-Virtualization with Compiler Support.</vt:lpstr>
      <vt:lpstr>PowerPoint Presentation</vt:lpstr>
      <vt:lpstr>PowerPoint Presentation</vt:lpstr>
      <vt:lpstr>PowerPoint Presentation</vt:lpstr>
      <vt:lpstr>PowerPoint Presentation</vt:lpstr>
      <vt:lpstr>PowerPoint Presentation</vt:lpstr>
      <vt:lpstr>PowerPoint Presentation</vt:lpstr>
      <vt:lpstr>Full Virtualization</vt:lpstr>
      <vt:lpstr>PowerPoint Presentation</vt:lpstr>
      <vt:lpstr>VMWare ESX Server for Para-Virtualization (self study)ESX VMM</vt:lpstr>
      <vt:lpstr>PowerPoint Presentation</vt:lpstr>
      <vt:lpstr>PowerPoint Presentation</vt:lpstr>
      <vt:lpstr>Conclusions on CPU, Memory and I/O Virtualization:</vt:lpstr>
      <vt:lpstr>Multi-Core Virtualization: VCPU vs. traditional CPU</vt:lpstr>
      <vt:lpstr>Virtual  Cores vs. Physical Processor Cores</vt:lpstr>
      <vt:lpstr>PowerPoint Presentation</vt:lpstr>
      <vt:lpstr>What is virtual cluster in CC</vt:lpstr>
      <vt:lpstr>PowerPoint Presentation</vt:lpstr>
      <vt:lpstr>Virtual Clusters in Many Cores Space Sharing of VMs -- Virtual Hierarchy</vt:lpstr>
      <vt:lpstr>Virtual Cluster Characteristics</vt:lpstr>
      <vt:lpstr>PowerPoint Presentation</vt:lpstr>
      <vt:lpstr>Virtual Clusters vs. Physical Clusters</vt:lpstr>
      <vt:lpstr>PowerPoint Presentation</vt:lpstr>
      <vt:lpstr>Live Migration of Virtual Machines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Virtual Machines and Virtualization            of Clusters and datacenters from Distributed and Cloud Computing K. Hwang, G. Fox and J. Dongarra</dc:title>
  <dc:creator>Vishal</dc:creator>
  <cp:lastModifiedBy>vivek</cp:lastModifiedBy>
  <cp:revision>90</cp:revision>
  <dcterms:created xsi:type="dcterms:W3CDTF">2017-01-10T07:13:17Z</dcterms:created>
  <dcterms:modified xsi:type="dcterms:W3CDTF">2022-01-25T06:30:31Z</dcterms:modified>
</cp:coreProperties>
</file>